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10" r:id="rId2"/>
    <p:sldMasterId id="2147483772" r:id="rId3"/>
  </p:sldMasterIdLst>
  <p:notesMasterIdLst>
    <p:notesMasterId r:id="rId42"/>
  </p:notesMasterIdLst>
  <p:sldIdLst>
    <p:sldId id="334" r:id="rId4"/>
    <p:sldId id="354" r:id="rId5"/>
    <p:sldId id="394" r:id="rId6"/>
    <p:sldId id="355" r:id="rId7"/>
    <p:sldId id="395" r:id="rId8"/>
    <p:sldId id="357" r:id="rId9"/>
    <p:sldId id="358" r:id="rId10"/>
    <p:sldId id="396" r:id="rId11"/>
    <p:sldId id="397" r:id="rId12"/>
    <p:sldId id="398" r:id="rId13"/>
    <p:sldId id="363" r:id="rId14"/>
    <p:sldId id="399" r:id="rId15"/>
    <p:sldId id="365" r:id="rId16"/>
    <p:sldId id="366" r:id="rId17"/>
    <p:sldId id="367" r:id="rId18"/>
    <p:sldId id="368" r:id="rId19"/>
    <p:sldId id="400" r:id="rId20"/>
    <p:sldId id="404" r:id="rId21"/>
    <p:sldId id="402" r:id="rId22"/>
    <p:sldId id="403" r:id="rId23"/>
    <p:sldId id="372" r:id="rId24"/>
    <p:sldId id="405" r:id="rId25"/>
    <p:sldId id="409" r:id="rId26"/>
    <p:sldId id="410" r:id="rId27"/>
    <p:sldId id="411" r:id="rId28"/>
    <p:sldId id="379" r:id="rId29"/>
    <p:sldId id="380" r:id="rId30"/>
    <p:sldId id="407" r:id="rId31"/>
    <p:sldId id="408" r:id="rId32"/>
    <p:sldId id="383" r:id="rId33"/>
    <p:sldId id="384" r:id="rId34"/>
    <p:sldId id="385" r:id="rId35"/>
    <p:sldId id="388" r:id="rId36"/>
    <p:sldId id="389" r:id="rId37"/>
    <p:sldId id="390" r:id="rId38"/>
    <p:sldId id="391" r:id="rId39"/>
    <p:sldId id="392" r:id="rId40"/>
    <p:sldId id="39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D096DA"/>
    <a:srgbClr val="894FF1"/>
    <a:srgbClr val="00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554" autoAdjust="0"/>
  </p:normalViewPr>
  <p:slideViewPr>
    <p:cSldViewPr>
      <p:cViewPr varScale="1">
        <p:scale>
          <a:sx n="42" d="100"/>
          <a:sy n="42" d="100"/>
        </p:scale>
        <p:origin x="-132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19D2A2-F90D-42D7-93D4-E151641EA11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1A8017E6-AB11-42DF-825D-CB099C027D68}">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Prolonged Wound Healing</a:t>
          </a:r>
          <a:endParaRPr lang="en-US" sz="1800" dirty="0">
            <a:solidFill>
              <a:schemeClr val="tx1">
                <a:lumMod val="95000"/>
                <a:lumOff val="5000"/>
              </a:schemeClr>
            </a:solidFill>
          </a:endParaRPr>
        </a:p>
      </dgm:t>
    </dgm:pt>
    <dgm:pt modelId="{B69D6D37-0C2C-497C-ADE2-1F257FB59B63}" type="parTrans" cxnId="{2968BA73-5654-41BD-85B8-2A88E961546C}">
      <dgm:prSet/>
      <dgm:spPr/>
      <dgm:t>
        <a:bodyPr/>
        <a:lstStyle/>
        <a:p>
          <a:endParaRPr lang="en-US"/>
        </a:p>
      </dgm:t>
    </dgm:pt>
    <dgm:pt modelId="{CFC31587-E54B-410D-9B7E-FF8AC444A31A}" type="sibTrans" cxnId="{2968BA73-5654-41BD-85B8-2A88E961546C}">
      <dgm:prSet/>
      <dgm:spPr/>
      <dgm:t>
        <a:bodyPr/>
        <a:lstStyle/>
        <a:p>
          <a:endParaRPr lang="en-US"/>
        </a:p>
      </dgm:t>
    </dgm:pt>
    <dgm:pt modelId="{56024B4C-273A-474F-9032-FDB1F75C92A8}">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Deep Burns</a:t>
          </a:r>
          <a:endParaRPr lang="en-US" sz="1800" dirty="0">
            <a:solidFill>
              <a:schemeClr val="tx1">
                <a:lumMod val="95000"/>
                <a:lumOff val="5000"/>
              </a:schemeClr>
            </a:solidFill>
          </a:endParaRPr>
        </a:p>
      </dgm:t>
    </dgm:pt>
    <dgm:pt modelId="{7F6A62B6-AF2A-4A53-A66B-D87C35FA34EC}" type="parTrans" cxnId="{01CCB9C0-0D2C-4706-B99A-4576E1C560FC}">
      <dgm:prSet/>
      <dgm:spPr>
        <a:solidFill>
          <a:schemeClr val="accent2">
            <a:lumMod val="60000"/>
            <a:lumOff val="40000"/>
          </a:schemeClr>
        </a:solidFill>
      </dgm:spPr>
      <dgm:t>
        <a:bodyPr/>
        <a:lstStyle/>
        <a:p>
          <a:endParaRPr lang="en-US"/>
        </a:p>
      </dgm:t>
    </dgm:pt>
    <dgm:pt modelId="{72ED4446-8696-4D68-B12D-9B0FC15E2799}" type="sibTrans" cxnId="{01CCB9C0-0D2C-4706-B99A-4576E1C560FC}">
      <dgm:prSet/>
      <dgm:spPr/>
      <dgm:t>
        <a:bodyPr/>
        <a:lstStyle/>
        <a:p>
          <a:endParaRPr lang="en-US"/>
        </a:p>
      </dgm:t>
    </dgm:pt>
    <dgm:pt modelId="{CB92FD29-66A4-4814-AD42-765991CDD4BE}">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Conservative Methods</a:t>
          </a:r>
          <a:endParaRPr lang="en-US" sz="1800" dirty="0">
            <a:solidFill>
              <a:schemeClr val="tx1">
                <a:lumMod val="95000"/>
                <a:lumOff val="5000"/>
              </a:schemeClr>
            </a:solidFill>
          </a:endParaRPr>
        </a:p>
      </dgm:t>
    </dgm:pt>
    <dgm:pt modelId="{382F1B2C-2EE4-426B-9557-4682D489AAE0}" type="parTrans" cxnId="{0173746C-7B70-4755-B66C-9F4A62037F49}">
      <dgm:prSet/>
      <dgm:spPr>
        <a:solidFill>
          <a:schemeClr val="accent2">
            <a:lumMod val="60000"/>
            <a:lumOff val="40000"/>
          </a:schemeClr>
        </a:solidFill>
      </dgm:spPr>
      <dgm:t>
        <a:bodyPr/>
        <a:lstStyle/>
        <a:p>
          <a:endParaRPr lang="en-US"/>
        </a:p>
      </dgm:t>
    </dgm:pt>
    <dgm:pt modelId="{240D6501-56A8-457F-ABC2-37AD469955F1}" type="sibTrans" cxnId="{0173746C-7B70-4755-B66C-9F4A62037F49}">
      <dgm:prSet/>
      <dgm:spPr/>
      <dgm:t>
        <a:bodyPr/>
        <a:lstStyle/>
        <a:p>
          <a:endParaRPr lang="en-US"/>
        </a:p>
      </dgm:t>
    </dgm:pt>
    <dgm:pt modelId="{7664FD05-2FE8-45B7-802B-925A5A369582}">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Infection</a:t>
          </a:r>
          <a:endParaRPr lang="en-US" sz="1800" dirty="0">
            <a:solidFill>
              <a:schemeClr val="tx1">
                <a:lumMod val="95000"/>
                <a:lumOff val="5000"/>
              </a:schemeClr>
            </a:solidFill>
          </a:endParaRPr>
        </a:p>
      </dgm:t>
    </dgm:pt>
    <dgm:pt modelId="{F418CE16-746B-4DBF-B4E4-AED327F5E363}" type="parTrans" cxnId="{5063B42B-9406-4B54-B6FF-DE6F58B035D8}">
      <dgm:prSet/>
      <dgm:spPr>
        <a:solidFill>
          <a:schemeClr val="accent2">
            <a:lumMod val="60000"/>
            <a:lumOff val="40000"/>
          </a:schemeClr>
        </a:solidFill>
      </dgm:spPr>
      <dgm:t>
        <a:bodyPr/>
        <a:lstStyle/>
        <a:p>
          <a:endParaRPr lang="en-US"/>
        </a:p>
      </dgm:t>
    </dgm:pt>
    <dgm:pt modelId="{B0A1EBDD-299D-4290-A733-B6DD4062270B}" type="sibTrans" cxnId="{5063B42B-9406-4B54-B6FF-DE6F58B035D8}">
      <dgm:prSet/>
      <dgm:spPr/>
      <dgm:t>
        <a:bodyPr/>
        <a:lstStyle/>
        <a:p>
          <a:endParaRPr lang="en-US"/>
        </a:p>
      </dgm:t>
    </dgm:pt>
    <dgm:pt modelId="{074C9E06-5B91-485E-BDF6-95F1E1696B1B}" type="pres">
      <dgm:prSet presAssocID="{6A19D2A2-F90D-42D7-93D4-E151641EA114}" presName="cycle" presStyleCnt="0">
        <dgm:presLayoutVars>
          <dgm:chMax val="1"/>
          <dgm:dir/>
          <dgm:animLvl val="ctr"/>
          <dgm:resizeHandles val="exact"/>
        </dgm:presLayoutVars>
      </dgm:prSet>
      <dgm:spPr/>
      <dgm:t>
        <a:bodyPr/>
        <a:lstStyle/>
        <a:p>
          <a:endParaRPr lang="en-US"/>
        </a:p>
      </dgm:t>
    </dgm:pt>
    <dgm:pt modelId="{65F68B55-2C8E-42CE-905A-DC91AA5F29D4}" type="pres">
      <dgm:prSet presAssocID="{1A8017E6-AB11-42DF-825D-CB099C027D68}" presName="centerShape" presStyleLbl="node0" presStyleIdx="0" presStyleCnt="1" custScaleX="135984" custLinFactNeighborX="-440" custLinFactNeighborY="169"/>
      <dgm:spPr/>
      <dgm:t>
        <a:bodyPr/>
        <a:lstStyle/>
        <a:p>
          <a:endParaRPr lang="en-US"/>
        </a:p>
      </dgm:t>
    </dgm:pt>
    <dgm:pt modelId="{4656976F-04C4-4A7A-8FF1-97D7FF9084E3}" type="pres">
      <dgm:prSet presAssocID="{7F6A62B6-AF2A-4A53-A66B-D87C35FA34EC}" presName="parTrans" presStyleLbl="bgSibTrans2D1" presStyleIdx="0" presStyleCnt="3"/>
      <dgm:spPr/>
      <dgm:t>
        <a:bodyPr/>
        <a:lstStyle/>
        <a:p>
          <a:endParaRPr lang="en-US"/>
        </a:p>
      </dgm:t>
    </dgm:pt>
    <dgm:pt modelId="{9FDEACC3-D3D1-4B5D-9AA2-32BBCCA2A748}" type="pres">
      <dgm:prSet presAssocID="{56024B4C-273A-474F-9032-FDB1F75C92A8}" presName="node" presStyleLbl="node1" presStyleIdx="0" presStyleCnt="3">
        <dgm:presLayoutVars>
          <dgm:bulletEnabled val="1"/>
        </dgm:presLayoutVars>
      </dgm:prSet>
      <dgm:spPr/>
      <dgm:t>
        <a:bodyPr/>
        <a:lstStyle/>
        <a:p>
          <a:endParaRPr lang="en-US"/>
        </a:p>
      </dgm:t>
    </dgm:pt>
    <dgm:pt modelId="{630E145F-0EC3-41FC-8DCD-D2FFB4419B38}" type="pres">
      <dgm:prSet presAssocID="{382F1B2C-2EE4-426B-9557-4682D489AAE0}" presName="parTrans" presStyleLbl="bgSibTrans2D1" presStyleIdx="1" presStyleCnt="3"/>
      <dgm:spPr/>
      <dgm:t>
        <a:bodyPr/>
        <a:lstStyle/>
        <a:p>
          <a:endParaRPr lang="en-US"/>
        </a:p>
      </dgm:t>
    </dgm:pt>
    <dgm:pt modelId="{0A4FED2A-CA08-4FCB-AE43-D860D3D77C93}" type="pres">
      <dgm:prSet presAssocID="{CB92FD29-66A4-4814-AD42-765991CDD4BE}" presName="node" presStyleLbl="node1" presStyleIdx="1" presStyleCnt="3" custScaleX="129454">
        <dgm:presLayoutVars>
          <dgm:bulletEnabled val="1"/>
        </dgm:presLayoutVars>
      </dgm:prSet>
      <dgm:spPr/>
      <dgm:t>
        <a:bodyPr/>
        <a:lstStyle/>
        <a:p>
          <a:endParaRPr lang="en-US"/>
        </a:p>
      </dgm:t>
    </dgm:pt>
    <dgm:pt modelId="{475FB7F0-F1AD-48B4-A192-956EB15E8AF2}" type="pres">
      <dgm:prSet presAssocID="{F418CE16-746B-4DBF-B4E4-AED327F5E363}" presName="parTrans" presStyleLbl="bgSibTrans2D1" presStyleIdx="2" presStyleCnt="3"/>
      <dgm:spPr/>
      <dgm:t>
        <a:bodyPr/>
        <a:lstStyle/>
        <a:p>
          <a:endParaRPr lang="en-US"/>
        </a:p>
      </dgm:t>
    </dgm:pt>
    <dgm:pt modelId="{6D869A65-D867-440A-97CD-99FC5E807549}" type="pres">
      <dgm:prSet presAssocID="{7664FD05-2FE8-45B7-802B-925A5A369582}" presName="node" presStyleLbl="node1" presStyleIdx="2" presStyleCnt="3">
        <dgm:presLayoutVars>
          <dgm:bulletEnabled val="1"/>
        </dgm:presLayoutVars>
      </dgm:prSet>
      <dgm:spPr/>
      <dgm:t>
        <a:bodyPr/>
        <a:lstStyle/>
        <a:p>
          <a:endParaRPr lang="en-US"/>
        </a:p>
      </dgm:t>
    </dgm:pt>
  </dgm:ptLst>
  <dgm:cxnLst>
    <dgm:cxn modelId="{0173746C-7B70-4755-B66C-9F4A62037F49}" srcId="{1A8017E6-AB11-42DF-825D-CB099C027D68}" destId="{CB92FD29-66A4-4814-AD42-765991CDD4BE}" srcOrd="1" destOrd="0" parTransId="{382F1B2C-2EE4-426B-9557-4682D489AAE0}" sibTransId="{240D6501-56A8-457F-ABC2-37AD469955F1}"/>
    <dgm:cxn modelId="{5063B42B-9406-4B54-B6FF-DE6F58B035D8}" srcId="{1A8017E6-AB11-42DF-825D-CB099C027D68}" destId="{7664FD05-2FE8-45B7-802B-925A5A369582}" srcOrd="2" destOrd="0" parTransId="{F418CE16-746B-4DBF-B4E4-AED327F5E363}" sibTransId="{B0A1EBDD-299D-4290-A733-B6DD4062270B}"/>
    <dgm:cxn modelId="{2968BA73-5654-41BD-85B8-2A88E961546C}" srcId="{6A19D2A2-F90D-42D7-93D4-E151641EA114}" destId="{1A8017E6-AB11-42DF-825D-CB099C027D68}" srcOrd="0" destOrd="0" parTransId="{B69D6D37-0C2C-497C-ADE2-1F257FB59B63}" sibTransId="{CFC31587-E54B-410D-9B7E-FF8AC444A31A}"/>
    <dgm:cxn modelId="{889CB8DB-677E-446A-98BD-B29581F7166D}" type="presOf" srcId="{F418CE16-746B-4DBF-B4E4-AED327F5E363}" destId="{475FB7F0-F1AD-48B4-A192-956EB15E8AF2}" srcOrd="0" destOrd="0" presId="urn:microsoft.com/office/officeart/2005/8/layout/radial4"/>
    <dgm:cxn modelId="{D7AF924E-3057-4526-8974-A82304ECD7F7}" type="presOf" srcId="{56024B4C-273A-474F-9032-FDB1F75C92A8}" destId="{9FDEACC3-D3D1-4B5D-9AA2-32BBCCA2A748}" srcOrd="0" destOrd="0" presId="urn:microsoft.com/office/officeart/2005/8/layout/radial4"/>
    <dgm:cxn modelId="{9FD9B0FC-3EA9-46AB-99EC-2E23FCB94415}" type="presOf" srcId="{1A8017E6-AB11-42DF-825D-CB099C027D68}" destId="{65F68B55-2C8E-42CE-905A-DC91AA5F29D4}" srcOrd="0" destOrd="0" presId="urn:microsoft.com/office/officeart/2005/8/layout/radial4"/>
    <dgm:cxn modelId="{01CCB9C0-0D2C-4706-B99A-4576E1C560FC}" srcId="{1A8017E6-AB11-42DF-825D-CB099C027D68}" destId="{56024B4C-273A-474F-9032-FDB1F75C92A8}" srcOrd="0" destOrd="0" parTransId="{7F6A62B6-AF2A-4A53-A66B-D87C35FA34EC}" sibTransId="{72ED4446-8696-4D68-B12D-9B0FC15E2799}"/>
    <dgm:cxn modelId="{FB8F9105-8E4A-4B3A-B0F8-333DF70CCDAE}" type="presOf" srcId="{CB92FD29-66A4-4814-AD42-765991CDD4BE}" destId="{0A4FED2A-CA08-4FCB-AE43-D860D3D77C93}" srcOrd="0" destOrd="0" presId="urn:microsoft.com/office/officeart/2005/8/layout/radial4"/>
    <dgm:cxn modelId="{5C1F6327-E859-436D-9AB9-F5D0D0A205D3}" type="presOf" srcId="{7F6A62B6-AF2A-4A53-A66B-D87C35FA34EC}" destId="{4656976F-04C4-4A7A-8FF1-97D7FF9084E3}" srcOrd="0" destOrd="0" presId="urn:microsoft.com/office/officeart/2005/8/layout/radial4"/>
    <dgm:cxn modelId="{EB4DE97D-4B92-4266-9647-3CCD00218A43}" type="presOf" srcId="{6A19D2A2-F90D-42D7-93D4-E151641EA114}" destId="{074C9E06-5B91-485E-BDF6-95F1E1696B1B}" srcOrd="0" destOrd="0" presId="urn:microsoft.com/office/officeart/2005/8/layout/radial4"/>
    <dgm:cxn modelId="{058B2E26-6BF9-4041-9380-947B4CD5FA20}" type="presOf" srcId="{7664FD05-2FE8-45B7-802B-925A5A369582}" destId="{6D869A65-D867-440A-97CD-99FC5E807549}" srcOrd="0" destOrd="0" presId="urn:microsoft.com/office/officeart/2005/8/layout/radial4"/>
    <dgm:cxn modelId="{3E3DA8AA-98B6-49AC-9493-33B927B57FF4}" type="presOf" srcId="{382F1B2C-2EE4-426B-9557-4682D489AAE0}" destId="{630E145F-0EC3-41FC-8DCD-D2FFB4419B38}" srcOrd="0" destOrd="0" presId="urn:microsoft.com/office/officeart/2005/8/layout/radial4"/>
    <dgm:cxn modelId="{315FA9DF-0981-494A-9C3D-70B881AA3648}" type="presParOf" srcId="{074C9E06-5B91-485E-BDF6-95F1E1696B1B}" destId="{65F68B55-2C8E-42CE-905A-DC91AA5F29D4}" srcOrd="0" destOrd="0" presId="urn:microsoft.com/office/officeart/2005/8/layout/radial4"/>
    <dgm:cxn modelId="{9A134876-6153-4954-AF83-6DB65250B876}" type="presParOf" srcId="{074C9E06-5B91-485E-BDF6-95F1E1696B1B}" destId="{4656976F-04C4-4A7A-8FF1-97D7FF9084E3}" srcOrd="1" destOrd="0" presId="urn:microsoft.com/office/officeart/2005/8/layout/radial4"/>
    <dgm:cxn modelId="{F6C23426-5756-4779-ACD1-8461FFC7D7A5}" type="presParOf" srcId="{074C9E06-5B91-485E-BDF6-95F1E1696B1B}" destId="{9FDEACC3-D3D1-4B5D-9AA2-32BBCCA2A748}" srcOrd="2" destOrd="0" presId="urn:microsoft.com/office/officeart/2005/8/layout/radial4"/>
    <dgm:cxn modelId="{A0F948DD-00D1-4263-9681-687D1326881E}" type="presParOf" srcId="{074C9E06-5B91-485E-BDF6-95F1E1696B1B}" destId="{630E145F-0EC3-41FC-8DCD-D2FFB4419B38}" srcOrd="3" destOrd="0" presId="urn:microsoft.com/office/officeart/2005/8/layout/radial4"/>
    <dgm:cxn modelId="{E6C7B46D-0653-4F18-A044-0F68898D6442}" type="presParOf" srcId="{074C9E06-5B91-485E-BDF6-95F1E1696B1B}" destId="{0A4FED2A-CA08-4FCB-AE43-D860D3D77C93}" srcOrd="4" destOrd="0" presId="urn:microsoft.com/office/officeart/2005/8/layout/radial4"/>
    <dgm:cxn modelId="{A511164F-3EF2-4C53-BF48-1B2DF7FDD8B1}" type="presParOf" srcId="{074C9E06-5B91-485E-BDF6-95F1E1696B1B}" destId="{475FB7F0-F1AD-48B4-A192-956EB15E8AF2}" srcOrd="5" destOrd="0" presId="urn:microsoft.com/office/officeart/2005/8/layout/radial4"/>
    <dgm:cxn modelId="{714A5A4B-D5E5-4B0F-BFBD-B55FB3BA1D43}" type="presParOf" srcId="{074C9E06-5B91-485E-BDF6-95F1E1696B1B}" destId="{6D869A65-D867-440A-97CD-99FC5E807549}" srcOrd="6" destOrd="0" presId="urn:microsoft.com/office/officeart/2005/8/layout/radial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AA9E81-A412-4C92-B222-4D3955B13A1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560B5502-ABD1-4839-8311-AD0C20E26B0F}">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Increased Collagen  Deposition</a:t>
          </a:r>
          <a:endParaRPr lang="en-US" sz="1800" dirty="0">
            <a:solidFill>
              <a:schemeClr val="tx1">
                <a:lumMod val="95000"/>
                <a:lumOff val="5000"/>
              </a:schemeClr>
            </a:solidFill>
          </a:endParaRPr>
        </a:p>
      </dgm:t>
    </dgm:pt>
    <dgm:pt modelId="{0BE3565A-1142-4105-AFE0-56F35D215D07}" type="parTrans" cxnId="{EE99A5EC-3F56-4A18-96B5-19A2415F661E}">
      <dgm:prSet/>
      <dgm:spPr/>
      <dgm:t>
        <a:bodyPr/>
        <a:lstStyle/>
        <a:p>
          <a:endParaRPr lang="en-US"/>
        </a:p>
      </dgm:t>
    </dgm:pt>
    <dgm:pt modelId="{812F9B44-627B-4ABD-B32C-F8228EC926FD}" type="sibTrans" cxnId="{EE99A5EC-3F56-4A18-96B5-19A2415F661E}">
      <dgm:prSet/>
      <dgm:spPr>
        <a:solidFill>
          <a:schemeClr val="accent2">
            <a:lumMod val="60000"/>
            <a:lumOff val="40000"/>
          </a:schemeClr>
        </a:solidFill>
      </dgm:spPr>
      <dgm:t>
        <a:bodyPr/>
        <a:lstStyle/>
        <a:p>
          <a:endParaRPr lang="en-US"/>
        </a:p>
      </dgm:t>
    </dgm:pt>
    <dgm:pt modelId="{E554E01A-91C7-4E18-B853-B5BB88F2F166}">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Persistent Itch</a:t>
          </a:r>
          <a:endParaRPr lang="en-US" sz="1800" dirty="0">
            <a:solidFill>
              <a:schemeClr val="tx1">
                <a:lumMod val="95000"/>
                <a:lumOff val="5000"/>
              </a:schemeClr>
            </a:solidFill>
          </a:endParaRPr>
        </a:p>
      </dgm:t>
    </dgm:pt>
    <dgm:pt modelId="{500DE2F1-3D35-4A45-BDA8-C3AB6BC6337A}" type="parTrans" cxnId="{E81D7F9F-F86E-41EC-8288-861140EB92A1}">
      <dgm:prSet/>
      <dgm:spPr/>
      <dgm:t>
        <a:bodyPr/>
        <a:lstStyle/>
        <a:p>
          <a:endParaRPr lang="en-US"/>
        </a:p>
      </dgm:t>
    </dgm:pt>
    <dgm:pt modelId="{874071B4-8D7B-4E2C-8E13-5316CF87C463}" type="sibTrans" cxnId="{E81D7F9F-F86E-41EC-8288-861140EB92A1}">
      <dgm:prSet/>
      <dgm:spPr>
        <a:solidFill>
          <a:schemeClr val="accent2">
            <a:lumMod val="60000"/>
            <a:lumOff val="40000"/>
          </a:schemeClr>
        </a:solidFill>
      </dgm:spPr>
      <dgm:t>
        <a:bodyPr/>
        <a:lstStyle/>
        <a:p>
          <a:endParaRPr lang="en-US"/>
        </a:p>
      </dgm:t>
    </dgm:pt>
    <dgm:pt modelId="{8A02707B-0E5C-4482-8201-AB85E78BDD05}">
      <dgm:prSet phldrT="[Text]" custT="1"/>
      <dgm:spPr>
        <a:solidFill>
          <a:schemeClr val="accent2">
            <a:lumMod val="20000"/>
            <a:lumOff val="80000"/>
          </a:schemeClr>
        </a:solidFill>
      </dgm:spPr>
      <dgm:t>
        <a:bodyPr/>
        <a:lstStyle/>
        <a:p>
          <a:r>
            <a:rPr lang="en-US" sz="1800" dirty="0" smtClean="0">
              <a:solidFill>
                <a:schemeClr val="tx1">
                  <a:lumMod val="95000"/>
                  <a:lumOff val="5000"/>
                </a:schemeClr>
              </a:solidFill>
            </a:rPr>
            <a:t>Increase Histamine Release</a:t>
          </a:r>
          <a:endParaRPr lang="en-US" sz="1800" dirty="0">
            <a:solidFill>
              <a:schemeClr val="tx1">
                <a:lumMod val="95000"/>
                <a:lumOff val="5000"/>
              </a:schemeClr>
            </a:solidFill>
          </a:endParaRPr>
        </a:p>
      </dgm:t>
    </dgm:pt>
    <dgm:pt modelId="{E6734E01-24BE-42A7-811F-C4D122C3BD8D}" type="parTrans" cxnId="{696D1916-4A91-4D2C-96AA-856B2FB2C4EF}">
      <dgm:prSet/>
      <dgm:spPr/>
      <dgm:t>
        <a:bodyPr/>
        <a:lstStyle/>
        <a:p>
          <a:endParaRPr lang="en-US"/>
        </a:p>
      </dgm:t>
    </dgm:pt>
    <dgm:pt modelId="{29CE7F79-831D-46FB-B363-63392D070C01}" type="sibTrans" cxnId="{696D1916-4A91-4D2C-96AA-856B2FB2C4EF}">
      <dgm:prSet/>
      <dgm:spPr>
        <a:solidFill>
          <a:schemeClr val="accent2">
            <a:lumMod val="60000"/>
            <a:lumOff val="40000"/>
          </a:schemeClr>
        </a:solidFill>
      </dgm:spPr>
      <dgm:t>
        <a:bodyPr/>
        <a:lstStyle/>
        <a:p>
          <a:endParaRPr lang="en-US"/>
        </a:p>
      </dgm:t>
    </dgm:pt>
    <dgm:pt modelId="{749C69CB-D138-42D3-BD13-22925425F6B2}" type="pres">
      <dgm:prSet presAssocID="{84AA9E81-A412-4C92-B222-4D3955B13A10}" presName="Name0" presStyleCnt="0">
        <dgm:presLayoutVars>
          <dgm:dir/>
          <dgm:resizeHandles val="exact"/>
        </dgm:presLayoutVars>
      </dgm:prSet>
      <dgm:spPr/>
      <dgm:t>
        <a:bodyPr/>
        <a:lstStyle/>
        <a:p>
          <a:endParaRPr lang="en-US"/>
        </a:p>
      </dgm:t>
    </dgm:pt>
    <dgm:pt modelId="{A5FC3B5A-218F-4BA3-ADE2-56EB3826A1C3}" type="pres">
      <dgm:prSet presAssocID="{560B5502-ABD1-4839-8311-AD0C20E26B0F}" presName="node" presStyleLbl="node1" presStyleIdx="0" presStyleCnt="3" custScaleX="159875">
        <dgm:presLayoutVars>
          <dgm:bulletEnabled val="1"/>
        </dgm:presLayoutVars>
      </dgm:prSet>
      <dgm:spPr/>
      <dgm:t>
        <a:bodyPr/>
        <a:lstStyle/>
        <a:p>
          <a:endParaRPr lang="en-US"/>
        </a:p>
      </dgm:t>
    </dgm:pt>
    <dgm:pt modelId="{FE4588EA-92F7-4ECC-A6FC-8C0F0898D213}" type="pres">
      <dgm:prSet presAssocID="{812F9B44-627B-4ABD-B32C-F8228EC926FD}" presName="sibTrans" presStyleLbl="sibTrans2D1" presStyleIdx="0" presStyleCnt="3" custScaleX="114822" custScaleY="138471"/>
      <dgm:spPr/>
      <dgm:t>
        <a:bodyPr/>
        <a:lstStyle/>
        <a:p>
          <a:endParaRPr lang="en-US"/>
        </a:p>
      </dgm:t>
    </dgm:pt>
    <dgm:pt modelId="{2D6052B3-45C5-4A4A-AF51-9A46D46AA59A}" type="pres">
      <dgm:prSet presAssocID="{812F9B44-627B-4ABD-B32C-F8228EC926FD}" presName="connectorText" presStyleLbl="sibTrans2D1" presStyleIdx="0" presStyleCnt="3"/>
      <dgm:spPr/>
      <dgm:t>
        <a:bodyPr/>
        <a:lstStyle/>
        <a:p>
          <a:endParaRPr lang="en-US"/>
        </a:p>
      </dgm:t>
    </dgm:pt>
    <dgm:pt modelId="{0F9FC04C-08E8-468C-9ACF-C87DFA4620CD}" type="pres">
      <dgm:prSet presAssocID="{E554E01A-91C7-4E18-B853-B5BB88F2F166}" presName="node" presStyleLbl="node1" presStyleIdx="1" presStyleCnt="3" custScaleX="136552" custRadScaleRad="140172" custRadScaleInc="-15171">
        <dgm:presLayoutVars>
          <dgm:bulletEnabled val="1"/>
        </dgm:presLayoutVars>
      </dgm:prSet>
      <dgm:spPr/>
      <dgm:t>
        <a:bodyPr/>
        <a:lstStyle/>
        <a:p>
          <a:endParaRPr lang="en-US"/>
        </a:p>
      </dgm:t>
    </dgm:pt>
    <dgm:pt modelId="{D92D8F17-062F-426E-8C18-B322E9FFD921}" type="pres">
      <dgm:prSet presAssocID="{874071B4-8D7B-4E2C-8E13-5316CF87C463}" presName="sibTrans" presStyleLbl="sibTrans2D1" presStyleIdx="1" presStyleCnt="3"/>
      <dgm:spPr/>
      <dgm:t>
        <a:bodyPr/>
        <a:lstStyle/>
        <a:p>
          <a:endParaRPr lang="en-US"/>
        </a:p>
      </dgm:t>
    </dgm:pt>
    <dgm:pt modelId="{926EB7AB-BCAF-4EFD-9B29-15BBF27965AD}" type="pres">
      <dgm:prSet presAssocID="{874071B4-8D7B-4E2C-8E13-5316CF87C463}" presName="connectorText" presStyleLbl="sibTrans2D1" presStyleIdx="1" presStyleCnt="3"/>
      <dgm:spPr/>
      <dgm:t>
        <a:bodyPr/>
        <a:lstStyle/>
        <a:p>
          <a:endParaRPr lang="en-US"/>
        </a:p>
      </dgm:t>
    </dgm:pt>
    <dgm:pt modelId="{9A71A356-1EA2-4B66-960E-3DDDF1E40BF0}" type="pres">
      <dgm:prSet presAssocID="{8A02707B-0E5C-4482-8201-AB85E78BDD05}" presName="node" presStyleLbl="node1" presStyleIdx="2" presStyleCnt="3" custScaleX="143230" custRadScaleRad="135291" custRadScaleInc="13851">
        <dgm:presLayoutVars>
          <dgm:bulletEnabled val="1"/>
        </dgm:presLayoutVars>
      </dgm:prSet>
      <dgm:spPr/>
      <dgm:t>
        <a:bodyPr/>
        <a:lstStyle/>
        <a:p>
          <a:endParaRPr lang="en-US"/>
        </a:p>
      </dgm:t>
    </dgm:pt>
    <dgm:pt modelId="{D8FDEAE0-3963-422B-A717-63ADAB77FE39}" type="pres">
      <dgm:prSet presAssocID="{29CE7F79-831D-46FB-B363-63392D070C01}" presName="sibTrans" presStyleLbl="sibTrans2D1" presStyleIdx="2" presStyleCnt="3" custAng="250668" custFlipVert="1" custFlipHor="1" custScaleX="126512" custScaleY="140436"/>
      <dgm:spPr/>
      <dgm:t>
        <a:bodyPr/>
        <a:lstStyle/>
        <a:p>
          <a:endParaRPr lang="en-US"/>
        </a:p>
      </dgm:t>
    </dgm:pt>
    <dgm:pt modelId="{623B6F3A-CA33-4CD4-A35B-55AB5120EC51}" type="pres">
      <dgm:prSet presAssocID="{29CE7F79-831D-46FB-B363-63392D070C01}" presName="connectorText" presStyleLbl="sibTrans2D1" presStyleIdx="2" presStyleCnt="3"/>
      <dgm:spPr/>
      <dgm:t>
        <a:bodyPr/>
        <a:lstStyle/>
        <a:p>
          <a:endParaRPr lang="en-US"/>
        </a:p>
      </dgm:t>
    </dgm:pt>
  </dgm:ptLst>
  <dgm:cxnLst>
    <dgm:cxn modelId="{04748E65-60B7-459D-BB78-02305F6A7417}" type="presOf" srcId="{84AA9E81-A412-4C92-B222-4D3955B13A10}" destId="{749C69CB-D138-42D3-BD13-22925425F6B2}" srcOrd="0" destOrd="0" presId="urn:microsoft.com/office/officeart/2005/8/layout/cycle7"/>
    <dgm:cxn modelId="{EE99A5EC-3F56-4A18-96B5-19A2415F661E}" srcId="{84AA9E81-A412-4C92-B222-4D3955B13A10}" destId="{560B5502-ABD1-4839-8311-AD0C20E26B0F}" srcOrd="0" destOrd="0" parTransId="{0BE3565A-1142-4105-AFE0-56F35D215D07}" sibTransId="{812F9B44-627B-4ABD-B32C-F8228EC926FD}"/>
    <dgm:cxn modelId="{696D1916-4A91-4D2C-96AA-856B2FB2C4EF}" srcId="{84AA9E81-A412-4C92-B222-4D3955B13A10}" destId="{8A02707B-0E5C-4482-8201-AB85E78BDD05}" srcOrd="2" destOrd="0" parTransId="{E6734E01-24BE-42A7-811F-C4D122C3BD8D}" sibTransId="{29CE7F79-831D-46FB-B363-63392D070C01}"/>
    <dgm:cxn modelId="{E81D7F9F-F86E-41EC-8288-861140EB92A1}" srcId="{84AA9E81-A412-4C92-B222-4D3955B13A10}" destId="{E554E01A-91C7-4E18-B853-B5BB88F2F166}" srcOrd="1" destOrd="0" parTransId="{500DE2F1-3D35-4A45-BDA8-C3AB6BC6337A}" sibTransId="{874071B4-8D7B-4E2C-8E13-5316CF87C463}"/>
    <dgm:cxn modelId="{55EA099A-9F60-40B6-AF3E-C36AFAF653A0}" type="presOf" srcId="{874071B4-8D7B-4E2C-8E13-5316CF87C463}" destId="{D92D8F17-062F-426E-8C18-B322E9FFD921}" srcOrd="0" destOrd="0" presId="urn:microsoft.com/office/officeart/2005/8/layout/cycle7"/>
    <dgm:cxn modelId="{514D2F59-DDA9-4021-8D3C-188052174D9A}" type="presOf" srcId="{29CE7F79-831D-46FB-B363-63392D070C01}" destId="{623B6F3A-CA33-4CD4-A35B-55AB5120EC51}" srcOrd="1" destOrd="0" presId="urn:microsoft.com/office/officeart/2005/8/layout/cycle7"/>
    <dgm:cxn modelId="{1842ADB3-5CF7-4949-8675-B92936E01FE7}" type="presOf" srcId="{560B5502-ABD1-4839-8311-AD0C20E26B0F}" destId="{A5FC3B5A-218F-4BA3-ADE2-56EB3826A1C3}" srcOrd="0" destOrd="0" presId="urn:microsoft.com/office/officeart/2005/8/layout/cycle7"/>
    <dgm:cxn modelId="{1CA2DBF4-4213-4C57-ACC5-F6A2806380F6}" type="presOf" srcId="{812F9B44-627B-4ABD-B32C-F8228EC926FD}" destId="{2D6052B3-45C5-4A4A-AF51-9A46D46AA59A}" srcOrd="1" destOrd="0" presId="urn:microsoft.com/office/officeart/2005/8/layout/cycle7"/>
    <dgm:cxn modelId="{F873E9E5-89B1-4540-9EFB-09560C98CE5F}" type="presOf" srcId="{8A02707B-0E5C-4482-8201-AB85E78BDD05}" destId="{9A71A356-1EA2-4B66-960E-3DDDF1E40BF0}" srcOrd="0" destOrd="0" presId="urn:microsoft.com/office/officeart/2005/8/layout/cycle7"/>
    <dgm:cxn modelId="{962501F9-5F20-40F7-B96A-FFC30A4F9591}" type="presOf" srcId="{812F9B44-627B-4ABD-B32C-F8228EC926FD}" destId="{FE4588EA-92F7-4ECC-A6FC-8C0F0898D213}" srcOrd="0" destOrd="0" presId="urn:microsoft.com/office/officeart/2005/8/layout/cycle7"/>
    <dgm:cxn modelId="{99DD1BCF-C9B5-43E6-852D-97B2B2CF3D5A}" type="presOf" srcId="{29CE7F79-831D-46FB-B363-63392D070C01}" destId="{D8FDEAE0-3963-422B-A717-63ADAB77FE39}" srcOrd="0" destOrd="0" presId="urn:microsoft.com/office/officeart/2005/8/layout/cycle7"/>
    <dgm:cxn modelId="{21E9D403-E7D2-4DEF-B0A9-A17E1A0350E5}" type="presOf" srcId="{E554E01A-91C7-4E18-B853-B5BB88F2F166}" destId="{0F9FC04C-08E8-468C-9ACF-C87DFA4620CD}" srcOrd="0" destOrd="0" presId="urn:microsoft.com/office/officeart/2005/8/layout/cycle7"/>
    <dgm:cxn modelId="{EAE0C219-9D8D-483C-8DED-98FD2FCEAC1A}" type="presOf" srcId="{874071B4-8D7B-4E2C-8E13-5316CF87C463}" destId="{926EB7AB-BCAF-4EFD-9B29-15BBF27965AD}" srcOrd="1" destOrd="0" presId="urn:microsoft.com/office/officeart/2005/8/layout/cycle7"/>
    <dgm:cxn modelId="{48146E0D-0DCE-4079-9A41-9ACF3A8991C8}" type="presParOf" srcId="{749C69CB-D138-42D3-BD13-22925425F6B2}" destId="{A5FC3B5A-218F-4BA3-ADE2-56EB3826A1C3}" srcOrd="0" destOrd="0" presId="urn:microsoft.com/office/officeart/2005/8/layout/cycle7"/>
    <dgm:cxn modelId="{2100DBFF-C278-4B96-BD21-C7E5A046F9D5}" type="presParOf" srcId="{749C69CB-D138-42D3-BD13-22925425F6B2}" destId="{FE4588EA-92F7-4ECC-A6FC-8C0F0898D213}" srcOrd="1" destOrd="0" presId="urn:microsoft.com/office/officeart/2005/8/layout/cycle7"/>
    <dgm:cxn modelId="{FE095E8D-619C-45DA-BAA4-E48D991AC5B3}" type="presParOf" srcId="{FE4588EA-92F7-4ECC-A6FC-8C0F0898D213}" destId="{2D6052B3-45C5-4A4A-AF51-9A46D46AA59A}" srcOrd="0" destOrd="0" presId="urn:microsoft.com/office/officeart/2005/8/layout/cycle7"/>
    <dgm:cxn modelId="{D4D85AB8-2D0C-4E4C-B110-2214F8620E44}" type="presParOf" srcId="{749C69CB-D138-42D3-BD13-22925425F6B2}" destId="{0F9FC04C-08E8-468C-9ACF-C87DFA4620CD}" srcOrd="2" destOrd="0" presId="urn:microsoft.com/office/officeart/2005/8/layout/cycle7"/>
    <dgm:cxn modelId="{64949EC9-2AC2-432D-88EA-05ED8D6F0096}" type="presParOf" srcId="{749C69CB-D138-42D3-BD13-22925425F6B2}" destId="{D92D8F17-062F-426E-8C18-B322E9FFD921}" srcOrd="3" destOrd="0" presId="urn:microsoft.com/office/officeart/2005/8/layout/cycle7"/>
    <dgm:cxn modelId="{27F321B3-15A7-430B-BDB0-C7BA43662852}" type="presParOf" srcId="{D92D8F17-062F-426E-8C18-B322E9FFD921}" destId="{926EB7AB-BCAF-4EFD-9B29-15BBF27965AD}" srcOrd="0" destOrd="0" presId="urn:microsoft.com/office/officeart/2005/8/layout/cycle7"/>
    <dgm:cxn modelId="{933724B6-0400-419E-8560-DC42FC2A940B}" type="presParOf" srcId="{749C69CB-D138-42D3-BD13-22925425F6B2}" destId="{9A71A356-1EA2-4B66-960E-3DDDF1E40BF0}" srcOrd="4" destOrd="0" presId="urn:microsoft.com/office/officeart/2005/8/layout/cycle7"/>
    <dgm:cxn modelId="{CECA4278-0008-47F9-A023-397E8DE911DB}" type="presParOf" srcId="{749C69CB-D138-42D3-BD13-22925425F6B2}" destId="{D8FDEAE0-3963-422B-A717-63ADAB77FE39}" srcOrd="5" destOrd="0" presId="urn:microsoft.com/office/officeart/2005/8/layout/cycle7"/>
    <dgm:cxn modelId="{D0A1DBC0-4562-421C-9CEA-40301F2B135E}" type="presParOf" srcId="{D8FDEAE0-3963-422B-A717-63ADAB77FE39}" destId="{623B6F3A-CA33-4CD4-A35B-55AB5120EC51}" srcOrd="0" destOrd="0" presId="urn:microsoft.com/office/officeart/2005/8/layout/cycle7"/>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5F68B55-2C8E-42CE-905A-DC91AA5F29D4}">
      <dsp:nvSpPr>
        <dsp:cNvPr id="0" name=""/>
        <dsp:cNvSpPr/>
      </dsp:nvSpPr>
      <dsp:spPr>
        <a:xfrm>
          <a:off x="1719704" y="1699108"/>
          <a:ext cx="1937895" cy="1425091"/>
        </a:xfrm>
        <a:prstGeom prst="ellipse">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Prolonged Wound Healing</a:t>
          </a:r>
          <a:endParaRPr lang="en-US" sz="1800" kern="1200" dirty="0">
            <a:solidFill>
              <a:schemeClr val="tx1">
                <a:lumMod val="95000"/>
                <a:lumOff val="5000"/>
              </a:schemeClr>
            </a:solidFill>
          </a:endParaRPr>
        </a:p>
      </dsp:txBody>
      <dsp:txXfrm>
        <a:off x="1719704" y="1699108"/>
        <a:ext cx="1937895" cy="1425091"/>
      </dsp:txXfrm>
    </dsp:sp>
    <dsp:sp modelId="{4656976F-04C4-4A7A-8FF1-97D7FF9084E3}">
      <dsp:nvSpPr>
        <dsp:cNvPr id="0" name=""/>
        <dsp:cNvSpPr/>
      </dsp:nvSpPr>
      <dsp:spPr>
        <a:xfrm rot="12918333">
          <a:off x="1087157" y="1409255"/>
          <a:ext cx="945606" cy="406150"/>
        </a:xfrm>
        <a:prstGeom prst="lef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sp>
    <dsp:sp modelId="{9FDEACC3-D3D1-4B5D-9AA2-32BBCCA2A748}">
      <dsp:nvSpPr>
        <dsp:cNvPr id="0" name=""/>
        <dsp:cNvSpPr/>
      </dsp:nvSpPr>
      <dsp:spPr>
        <a:xfrm>
          <a:off x="497196" y="797546"/>
          <a:ext cx="1353836" cy="1083069"/>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Deep Burns</a:t>
          </a:r>
          <a:endParaRPr lang="en-US" sz="1800" kern="1200" dirty="0">
            <a:solidFill>
              <a:schemeClr val="tx1">
                <a:lumMod val="95000"/>
                <a:lumOff val="5000"/>
              </a:schemeClr>
            </a:solidFill>
          </a:endParaRPr>
        </a:p>
      </dsp:txBody>
      <dsp:txXfrm>
        <a:off x="497196" y="797546"/>
        <a:ext cx="1353836" cy="1083069"/>
      </dsp:txXfrm>
    </dsp:sp>
    <dsp:sp modelId="{630E145F-0EC3-41FC-8DCD-D2FFB4419B38}">
      <dsp:nvSpPr>
        <dsp:cNvPr id="0" name=""/>
        <dsp:cNvSpPr/>
      </dsp:nvSpPr>
      <dsp:spPr>
        <a:xfrm rot="16230242">
          <a:off x="2153575" y="885718"/>
          <a:ext cx="1093429" cy="406150"/>
        </a:xfrm>
        <a:prstGeom prst="lef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sp>
    <dsp:sp modelId="{0A4FED2A-CA08-4FCB-AE43-D860D3D77C93}">
      <dsp:nvSpPr>
        <dsp:cNvPr id="0" name=""/>
        <dsp:cNvSpPr/>
      </dsp:nvSpPr>
      <dsp:spPr>
        <a:xfrm>
          <a:off x="1828802" y="565"/>
          <a:ext cx="1752595" cy="1083069"/>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Conservative Methods</a:t>
          </a:r>
          <a:endParaRPr lang="en-US" sz="1800" kern="1200" dirty="0">
            <a:solidFill>
              <a:schemeClr val="tx1">
                <a:lumMod val="95000"/>
                <a:lumOff val="5000"/>
              </a:schemeClr>
            </a:solidFill>
          </a:endParaRPr>
        </a:p>
      </dsp:txBody>
      <dsp:txXfrm>
        <a:off x="1828802" y="565"/>
        <a:ext cx="1752595" cy="1083069"/>
      </dsp:txXfrm>
    </dsp:sp>
    <dsp:sp modelId="{475FB7F0-F1AD-48B4-A192-956EB15E8AF2}">
      <dsp:nvSpPr>
        <dsp:cNvPr id="0" name=""/>
        <dsp:cNvSpPr/>
      </dsp:nvSpPr>
      <dsp:spPr>
        <a:xfrm rot="19516378">
          <a:off x="3353828" y="1411871"/>
          <a:ext cx="968515" cy="406150"/>
        </a:xfrm>
        <a:prstGeom prst="lef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sp>
    <dsp:sp modelId="{6D869A65-D867-440A-97CD-99FC5E807549}">
      <dsp:nvSpPr>
        <dsp:cNvPr id="0" name=""/>
        <dsp:cNvSpPr/>
      </dsp:nvSpPr>
      <dsp:spPr>
        <a:xfrm>
          <a:off x="3559167" y="797546"/>
          <a:ext cx="1353836" cy="1083069"/>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Infection</a:t>
          </a:r>
          <a:endParaRPr lang="en-US" sz="1800" kern="1200" dirty="0">
            <a:solidFill>
              <a:schemeClr val="tx1">
                <a:lumMod val="95000"/>
                <a:lumOff val="5000"/>
              </a:schemeClr>
            </a:solidFill>
          </a:endParaRPr>
        </a:p>
      </dsp:txBody>
      <dsp:txXfrm>
        <a:off x="3559167" y="797546"/>
        <a:ext cx="1353836" cy="10830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FC3B5A-218F-4BA3-ADE2-56EB3826A1C3}">
      <dsp:nvSpPr>
        <dsp:cNvPr id="0" name=""/>
        <dsp:cNvSpPr/>
      </dsp:nvSpPr>
      <dsp:spPr>
        <a:xfrm>
          <a:off x="1930230" y="891"/>
          <a:ext cx="2438874" cy="762744"/>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Increased Collagen  Deposition</a:t>
          </a:r>
          <a:endParaRPr lang="en-US" sz="1800" kern="1200" dirty="0">
            <a:solidFill>
              <a:schemeClr val="tx1">
                <a:lumMod val="95000"/>
                <a:lumOff val="5000"/>
              </a:schemeClr>
            </a:solidFill>
          </a:endParaRPr>
        </a:p>
      </dsp:txBody>
      <dsp:txXfrm>
        <a:off x="1930230" y="891"/>
        <a:ext cx="2438874" cy="762744"/>
      </dsp:txXfrm>
    </dsp:sp>
    <dsp:sp modelId="{FE4588EA-92F7-4ECC-A6FC-8C0F0898D213}">
      <dsp:nvSpPr>
        <dsp:cNvPr id="0" name=""/>
        <dsp:cNvSpPr/>
      </dsp:nvSpPr>
      <dsp:spPr>
        <a:xfrm rot="2932708">
          <a:off x="3367496" y="1288359"/>
          <a:ext cx="1469140" cy="369662"/>
        </a:xfrm>
        <a:prstGeom prst="lef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2932708">
        <a:off x="3367496" y="1288359"/>
        <a:ext cx="1469140" cy="369662"/>
      </dsp:txXfrm>
    </dsp:sp>
    <dsp:sp modelId="{0F9FC04C-08E8-468C-9ACF-C87DFA4620CD}">
      <dsp:nvSpPr>
        <dsp:cNvPr id="0" name=""/>
        <dsp:cNvSpPr/>
      </dsp:nvSpPr>
      <dsp:spPr>
        <a:xfrm>
          <a:off x="4012922" y="2182745"/>
          <a:ext cx="2083084" cy="762744"/>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Persistent Itch</a:t>
          </a:r>
          <a:endParaRPr lang="en-US" sz="1800" kern="1200" dirty="0">
            <a:solidFill>
              <a:schemeClr val="tx1">
                <a:lumMod val="95000"/>
                <a:lumOff val="5000"/>
              </a:schemeClr>
            </a:solidFill>
          </a:endParaRPr>
        </a:p>
      </dsp:txBody>
      <dsp:txXfrm>
        <a:off x="4012922" y="2182745"/>
        <a:ext cx="2083084" cy="762744"/>
      </dsp:txXfrm>
    </dsp:sp>
    <dsp:sp modelId="{D92D8F17-062F-426E-8C18-B322E9FFD921}">
      <dsp:nvSpPr>
        <dsp:cNvPr id="0" name=""/>
        <dsp:cNvSpPr/>
      </dsp:nvSpPr>
      <dsp:spPr>
        <a:xfrm rot="10799981">
          <a:off x="2573492" y="2430647"/>
          <a:ext cx="1279493" cy="266960"/>
        </a:xfrm>
        <a:prstGeom prst="lef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799981">
        <a:off x="2573492" y="2430647"/>
        <a:ext cx="1279493" cy="266960"/>
      </dsp:txXfrm>
    </dsp:sp>
    <dsp:sp modelId="{9A71A356-1EA2-4B66-960E-3DDDF1E40BF0}">
      <dsp:nvSpPr>
        <dsp:cNvPr id="0" name=""/>
        <dsp:cNvSpPr/>
      </dsp:nvSpPr>
      <dsp:spPr>
        <a:xfrm>
          <a:off x="228598" y="2182766"/>
          <a:ext cx="2184956" cy="762744"/>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lumMod val="95000"/>
                  <a:lumOff val="5000"/>
                </a:schemeClr>
              </a:solidFill>
            </a:rPr>
            <a:t>Increase Histamine Release</a:t>
          </a:r>
          <a:endParaRPr lang="en-US" sz="1800" kern="1200" dirty="0">
            <a:solidFill>
              <a:schemeClr val="tx1">
                <a:lumMod val="95000"/>
                <a:lumOff val="5000"/>
              </a:schemeClr>
            </a:solidFill>
          </a:endParaRPr>
        </a:p>
      </dsp:txBody>
      <dsp:txXfrm>
        <a:off x="228598" y="2182766"/>
        <a:ext cx="2184956" cy="762744"/>
      </dsp:txXfrm>
    </dsp:sp>
    <dsp:sp modelId="{D8FDEAE0-3963-422B-A717-63ADAB77FE39}">
      <dsp:nvSpPr>
        <dsp:cNvPr id="0" name=""/>
        <dsp:cNvSpPr/>
      </dsp:nvSpPr>
      <dsp:spPr>
        <a:xfrm rot="18848615" flipH="1" flipV="1">
          <a:off x="1426015" y="1285746"/>
          <a:ext cx="1618713" cy="374908"/>
        </a:xfrm>
        <a:prstGeom prst="lef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rot="18848615" flipH="1" flipV="1">
        <a:off x="1426015" y="1285746"/>
        <a:ext cx="1618713" cy="374908"/>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5E0092-96C3-4342-A9BD-08EB3C939337}" type="datetimeFigureOut">
              <a:rPr lang="en-US" smtClean="0"/>
              <a:pPr/>
              <a:t>1/23/2013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1D68-0AF8-4C4D-9519-225B00D2E4F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Scratching</a:t>
            </a:r>
            <a:r>
              <a:rPr lang="en-US" baseline="0" dirty="0" smtClean="0"/>
              <a:t> the surface has two meanings here:  one related to scratching the itchy skin, other is regarding the treatment of </a:t>
            </a:r>
            <a:r>
              <a:rPr lang="en-US" baseline="0" dirty="0" err="1" smtClean="0"/>
              <a:t>pruritus</a:t>
            </a:r>
            <a:r>
              <a:rPr lang="en-US" baseline="0" dirty="0" smtClean="0"/>
              <a:t> which has been non-innovative, just symptomatic , loose and has not been  given its due importance.</a:t>
            </a:r>
          </a:p>
          <a:p>
            <a:endParaRPr lang="en-US" baseline="0" dirty="0" smtClean="0"/>
          </a:p>
          <a:p>
            <a:r>
              <a:rPr lang="en-US" baseline="0" dirty="0" smtClean="0"/>
              <a:t>Hitting the right spot/ bull’s eye/ nailing it is what we have achieved with </a:t>
            </a:r>
            <a:r>
              <a:rPr lang="en-US" baseline="0" dirty="0" err="1" smtClean="0"/>
              <a:t>pregabalin</a:t>
            </a:r>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simple model of </a:t>
            </a:r>
            <a:r>
              <a:rPr lang="en-US" sz="1200" b="0" i="0" kern="1200" dirty="0" err="1" smtClean="0">
                <a:solidFill>
                  <a:schemeClr val="tx1"/>
                </a:solidFill>
                <a:latin typeface="+mn-lt"/>
                <a:ea typeface="+mn-ea"/>
                <a:cs typeface="+mn-cs"/>
              </a:rPr>
              <a:t>somatosensory</a:t>
            </a:r>
            <a:r>
              <a:rPr lang="en-US" sz="1200" b="0" i="0" kern="1200" dirty="0" smtClean="0">
                <a:solidFill>
                  <a:schemeClr val="tx1"/>
                </a:solidFill>
                <a:latin typeface="+mn-lt"/>
                <a:ea typeface="+mn-ea"/>
                <a:cs typeface="+mn-cs"/>
              </a:rPr>
              <a:t> coding for itch, pain and touch via functionally distinct </a:t>
            </a:r>
            <a:r>
              <a:rPr lang="en-US" sz="1200" b="0" i="0" kern="1200" dirty="0" err="1" smtClean="0">
                <a:solidFill>
                  <a:schemeClr val="tx1"/>
                </a:solidFill>
                <a:latin typeface="+mn-lt"/>
                <a:ea typeface="+mn-ea"/>
                <a:cs typeface="+mn-cs"/>
              </a:rPr>
              <a:t>polymodal</a:t>
            </a:r>
            <a:r>
              <a:rPr lang="en-US" sz="1200" b="0" i="0" kern="1200" dirty="0" smtClean="0">
                <a:solidFill>
                  <a:schemeClr val="tx1"/>
                </a:solidFill>
                <a:latin typeface="+mn-lt"/>
                <a:ea typeface="+mn-ea"/>
                <a:cs typeface="+mn-cs"/>
              </a:rPr>
              <a:t> spinal neurons. Bottom: the skin is exposed to various stimuli: </a:t>
            </a:r>
            <a:r>
              <a:rPr lang="en-US" sz="1200" b="0" i="0" kern="1200" dirty="0" err="1" smtClean="0">
                <a:solidFill>
                  <a:schemeClr val="tx1"/>
                </a:solidFill>
                <a:latin typeface="+mn-lt"/>
                <a:ea typeface="+mn-ea"/>
                <a:cs typeface="+mn-cs"/>
              </a:rPr>
              <a:t>pruritogenic</a:t>
            </a:r>
            <a:r>
              <a:rPr lang="en-US" sz="1200" b="0" i="0" kern="1200" dirty="0" smtClean="0">
                <a:solidFill>
                  <a:schemeClr val="tx1"/>
                </a:solidFill>
                <a:latin typeface="+mn-lt"/>
                <a:ea typeface="+mn-ea"/>
                <a:cs typeface="+mn-cs"/>
              </a:rPr>
              <a:t>, noxious and tactile. These stimuli activate different subpopulations of </a:t>
            </a:r>
            <a:r>
              <a:rPr lang="en-US" sz="1200" b="0" i="0" kern="1200" dirty="0" err="1" smtClean="0">
                <a:solidFill>
                  <a:schemeClr val="tx1"/>
                </a:solidFill>
                <a:latin typeface="+mn-lt"/>
                <a:ea typeface="+mn-ea"/>
                <a:cs typeface="+mn-cs"/>
              </a:rPr>
              <a:t>spinothalamic</a:t>
            </a:r>
            <a:r>
              <a:rPr lang="en-US" sz="1200" b="0" i="0" kern="1200" dirty="0" smtClean="0">
                <a:solidFill>
                  <a:schemeClr val="tx1"/>
                </a:solidFill>
                <a:latin typeface="+mn-lt"/>
                <a:ea typeface="+mn-ea"/>
                <a:cs typeface="+mn-cs"/>
              </a:rPr>
              <a:t> tract (STT) neurons. Middle: STT neurons are either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pruri</a:t>
            </a:r>
            <a:r>
              <a:rPr lang="en-US" sz="1200" b="0" i="0" kern="1200" dirty="0" smtClean="0">
                <a:solidFill>
                  <a:schemeClr val="tx1"/>
                </a:solidFill>
                <a:latin typeface="+mn-lt"/>
                <a:ea typeface="+mn-ea"/>
                <a:cs typeface="+mn-cs"/>
              </a:rPr>
              <a:t>) or not-</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(non-</a:t>
            </a:r>
            <a:r>
              <a:rPr lang="en-US" sz="1200" b="0" i="0" kern="1200" dirty="0" err="1" smtClean="0">
                <a:solidFill>
                  <a:schemeClr val="tx1"/>
                </a:solidFill>
                <a:latin typeface="+mn-lt"/>
                <a:ea typeface="+mn-ea"/>
                <a:cs typeface="+mn-cs"/>
              </a:rPr>
              <a:t>pruri</a:t>
            </a:r>
            <a:r>
              <a:rPr lang="en-US" sz="1200" b="0" i="0" kern="1200" dirty="0" smtClean="0">
                <a:solidFill>
                  <a:schemeClr val="tx1"/>
                </a:solidFill>
                <a:latin typeface="+mn-lt"/>
                <a:ea typeface="+mn-ea"/>
                <a:cs typeface="+mn-cs"/>
              </a:rPr>
              <a:t>) and either of the wide dynamic range (WDR) or high-threshold (HT) types. The smaller subpopulation of STT neurons that are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are represented by smaller circles, and the larger population of STT neurons that are </a:t>
            </a:r>
            <a:r>
              <a:rPr lang="en-US" sz="1200" b="0" i="0" kern="1200" dirty="0" err="1" smtClean="0">
                <a:solidFill>
                  <a:schemeClr val="tx1"/>
                </a:solidFill>
                <a:latin typeface="+mn-lt"/>
                <a:ea typeface="+mn-ea"/>
                <a:cs typeface="+mn-cs"/>
              </a:rPr>
              <a:t>nociceptive</a:t>
            </a:r>
            <a:r>
              <a:rPr lang="en-US" sz="1200" b="0" i="0" kern="1200" dirty="0" smtClean="0">
                <a:solidFill>
                  <a:schemeClr val="tx1"/>
                </a:solidFill>
                <a:latin typeface="+mn-lt"/>
                <a:ea typeface="+mn-ea"/>
                <a:cs typeface="+mn-cs"/>
              </a:rPr>
              <a:t> (non-</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are represented by larger circles. The output from selective activation of these four types of neurons could distinctively encode touch, pain and itch. Tactile stimuli activate WDR, but not HT neurons. Noxious stimuli activate all four types of neurons. Itch-producing stimuli activate only the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subpopulation of neurons. Top: when only the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STT neurons are activated (i.e. in the absence of activation of the other </a:t>
            </a:r>
            <a:r>
              <a:rPr lang="en-US" sz="1200" b="0" i="0" kern="1200" dirty="0" err="1" smtClean="0">
                <a:solidFill>
                  <a:schemeClr val="tx1"/>
                </a:solidFill>
                <a:latin typeface="+mn-lt"/>
                <a:ea typeface="+mn-ea"/>
                <a:cs typeface="+mn-cs"/>
              </a:rPr>
              <a:t>nociceptive</a:t>
            </a:r>
            <a:r>
              <a:rPr lang="en-US" sz="1200" b="0" i="0" kern="1200" dirty="0" smtClean="0">
                <a:solidFill>
                  <a:schemeClr val="tx1"/>
                </a:solidFill>
                <a:latin typeface="+mn-lt"/>
                <a:ea typeface="+mn-ea"/>
                <a:cs typeface="+mn-cs"/>
              </a:rPr>
              <a:t> STT neurons) then itch is signaled.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neurons can also contribute to tactile and </a:t>
            </a:r>
            <a:r>
              <a:rPr lang="en-US" sz="1200" b="0" i="0" kern="1200" dirty="0" err="1" smtClean="0">
                <a:solidFill>
                  <a:schemeClr val="tx1"/>
                </a:solidFill>
                <a:latin typeface="+mn-lt"/>
                <a:ea typeface="+mn-ea"/>
                <a:cs typeface="+mn-cs"/>
              </a:rPr>
              <a:t>nociceptive</a:t>
            </a:r>
            <a:r>
              <a:rPr lang="en-US" sz="1200" b="0" i="0" kern="1200" dirty="0" smtClean="0">
                <a:solidFill>
                  <a:schemeClr val="tx1"/>
                </a:solidFill>
                <a:latin typeface="+mn-lt"/>
                <a:ea typeface="+mn-ea"/>
                <a:cs typeface="+mn-cs"/>
              </a:rPr>
              <a:t> processing but, without complementary activity in the </a:t>
            </a:r>
            <a:r>
              <a:rPr lang="en-US" sz="1200" b="0" i="0" kern="1200" dirty="0" err="1" smtClean="0">
                <a:solidFill>
                  <a:schemeClr val="tx1"/>
                </a:solidFill>
                <a:latin typeface="+mn-lt"/>
                <a:ea typeface="+mn-ea"/>
                <a:cs typeface="+mn-cs"/>
              </a:rPr>
              <a:t>nociceptive</a:t>
            </a:r>
            <a:r>
              <a:rPr lang="en-US" sz="1200" b="0" i="0" kern="1200" dirty="0" smtClean="0">
                <a:solidFill>
                  <a:schemeClr val="tx1"/>
                </a:solidFill>
                <a:latin typeface="+mn-lt"/>
                <a:ea typeface="+mn-ea"/>
                <a:cs typeface="+mn-cs"/>
              </a:rPr>
              <a:t>-type neurons, activation of </a:t>
            </a:r>
            <a:r>
              <a:rPr lang="en-US" sz="1200" b="0" i="0" kern="1200" dirty="0" err="1" smtClean="0">
                <a:solidFill>
                  <a:schemeClr val="tx1"/>
                </a:solidFill>
                <a:latin typeface="+mn-lt"/>
                <a:ea typeface="+mn-ea"/>
                <a:cs typeface="+mn-cs"/>
              </a:rPr>
              <a:t>pruriceptive</a:t>
            </a:r>
            <a:r>
              <a:rPr lang="en-US" sz="1200" b="0" i="0" kern="1200" dirty="0" smtClean="0">
                <a:solidFill>
                  <a:schemeClr val="tx1"/>
                </a:solidFill>
                <a:latin typeface="+mn-lt"/>
                <a:ea typeface="+mn-ea"/>
                <a:cs typeface="+mn-cs"/>
              </a:rPr>
              <a:t> STT neurons produces itch. Thus, the absence of activation of specific subpopulations of STT neurons is hypothesized to be important in transmitting specific sensory information to the brain.</a:t>
            </a:r>
          </a:p>
          <a:p>
            <a:endParaRPr lang="en-US" sz="1200" b="0" i="0" kern="120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Many features of central sensitization resemble those that are responsible for memory.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Central sensitization is produced not only by increased excitability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but also by a reduction in inhibitory transmission due to reduced synthesis or action of inhibitory transmitters and to a loss of inhibitory neurons, which may produce persistent enhancement of sensitivity. [</a:t>
            </a:r>
            <a:r>
              <a:rPr lang="en-US" sz="1200" u="none" strike="noStrike" kern="1200" dirty="0" smtClean="0">
                <a:solidFill>
                  <a:schemeClr val="tx1"/>
                </a:solidFill>
                <a:latin typeface="+mn-lt"/>
                <a:ea typeface="+mn-ea"/>
                <a:cs typeface="+mn-cs"/>
                <a:hlinkClick r:id="" action="ppaction://hlinkfile"/>
              </a:rPr>
              <a:t>38</a:t>
            </a:r>
            <a:r>
              <a:rPr lang="en-US" sz="1200" kern="120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Itch can be evoked in patients even by noxious stimuli that should normally be perceived as painful and should suppress itch, indicating a central mechanism. The similarity of central sensitization for pain to mechanically induced itch sensation in the vicinity of an itching stimulus has been documented. This has led to corresponding terms also for central sensitization for itch (</a:t>
            </a:r>
            <a:r>
              <a:rPr lang="en-US" sz="1200" i="1" kern="1200" dirty="0" err="1" smtClean="0">
                <a:solidFill>
                  <a:schemeClr val="tx1"/>
                </a:solidFill>
                <a:latin typeface="+mn-lt"/>
                <a:ea typeface="+mn-ea"/>
                <a:cs typeface="+mn-cs"/>
              </a:rPr>
              <a:t>allodynia-alloknesis</a:t>
            </a:r>
            <a:r>
              <a:rPr lang="en-US" sz="1200" i="1" kern="1200" dirty="0" smtClean="0">
                <a:solidFill>
                  <a:schemeClr val="tx1"/>
                </a:solidFill>
                <a:latin typeface="+mn-lt"/>
                <a:ea typeface="+mn-ea"/>
                <a:cs typeface="+mn-cs"/>
              </a:rPr>
              <a:t> and </a:t>
            </a:r>
            <a:r>
              <a:rPr lang="en-US" sz="1200" i="1" kern="1200" dirty="0" err="1" smtClean="0">
                <a:solidFill>
                  <a:schemeClr val="tx1"/>
                </a:solidFill>
                <a:latin typeface="+mn-lt"/>
                <a:ea typeface="+mn-ea"/>
                <a:cs typeface="+mn-cs"/>
              </a:rPr>
              <a:t>punctate</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hyperalgesia-punctate</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hyperknesis</a:t>
            </a:r>
            <a:r>
              <a:rPr lang="en-US" sz="120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visual analogue scale (VAS) is the most common example in pruritus research.[</a:t>
            </a:r>
            <a:r>
              <a:rPr lang="en-US" sz="1200" u="none" strike="noStrike" kern="1200" dirty="0" smtClean="0">
                <a:solidFill>
                  <a:schemeClr val="tx1"/>
                </a:solidFill>
                <a:latin typeface="+mn-lt"/>
                <a:ea typeface="+mn-ea"/>
                <a:cs typeface="+mn-cs"/>
                <a:hlinkClick r:id="" action="ppaction://hlinkfile"/>
              </a:rPr>
              <a:t>2</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3</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a:t>
            </a:r>
            <a:r>
              <a:rPr lang="en-US" sz="1200" kern="1200" dirty="0" smtClean="0">
                <a:solidFill>
                  <a:schemeClr val="tx1"/>
                </a:solidFill>
                <a:latin typeface="+mn-lt"/>
                <a:ea typeface="+mn-ea"/>
                <a:cs typeface="+mn-cs"/>
              </a:rPr>
              <a:t>] A continuous scale is a line of defined length (in most studies 100 mm) with descriptive anchors at the extremes, e.g. “no pruritus” and “pruritus as bad as it could be”. Subjects can describe the itch sensation precisely without limitation to a few discrete categories, thereby providing continuous data for analysis. This may represent the most sensitive approach to measuring pruritus intensity.[</a:t>
            </a:r>
            <a:r>
              <a:rPr lang="en-US" sz="1200" u="none" strike="noStrike" kern="1200" dirty="0" smtClean="0">
                <a:solidFill>
                  <a:schemeClr val="tx1"/>
                </a:solidFill>
                <a:latin typeface="+mn-lt"/>
                <a:ea typeface="+mn-ea"/>
                <a:cs typeface="+mn-cs"/>
                <a:hlinkClick r:id="" action="ppaction://hlinkfile"/>
              </a:rPr>
              <a:t>1</a:t>
            </a:r>
            <a:r>
              <a:rPr lang="en-US" sz="1200" kern="1200" dirty="0" smtClean="0">
                <a:solidFill>
                  <a:schemeClr val="tx1"/>
                </a:solidFill>
                <a:latin typeface="+mn-lt"/>
                <a:ea typeface="+mn-ea"/>
                <a:cs typeface="+mn-cs"/>
              </a:rPr>
              <a:t>]</a:t>
            </a:r>
          </a:p>
          <a:p>
            <a:r>
              <a:rPr lang="en-US" sz="1200" b="1" kern="1200" dirty="0" smtClean="0">
                <a:solidFill>
                  <a:schemeClr val="tx1"/>
                </a:solidFill>
                <a:latin typeface="+mn-lt"/>
                <a:ea typeface="+mn-ea"/>
                <a:cs typeface="+mn-cs"/>
              </a:rPr>
              <a:t>Questionnaires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Worcester Itch Index was developed at the University of Massachusetts at Worcester.[</a:t>
            </a:r>
            <a:r>
              <a:rPr lang="en-US" sz="1200" u="none" strike="noStrike" kern="1200" dirty="0" smtClean="0">
                <a:solidFill>
                  <a:schemeClr val="tx1"/>
                </a:solidFill>
                <a:latin typeface="+mn-lt"/>
                <a:ea typeface="+mn-ea"/>
                <a:cs typeface="+mn-cs"/>
                <a:hlinkClick r:id="" action="ppaction://hlinkfile"/>
              </a:rPr>
              <a:t>1</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A questionnaire for uremic patients and other forms of pruritus is based on the short form of the McGill Pain Questionnaire. A modified form of this questionnaire has been used for evaluating patients with psoriasis, chronic idiopathic </a:t>
            </a:r>
            <a:r>
              <a:rPr lang="en-US" sz="1200" kern="1200" dirty="0" err="1" smtClean="0">
                <a:solidFill>
                  <a:schemeClr val="tx1"/>
                </a:solidFill>
                <a:latin typeface="+mn-lt"/>
                <a:ea typeface="+mn-ea"/>
                <a:cs typeface="+mn-cs"/>
              </a:rPr>
              <a:t>urticaria</a:t>
            </a:r>
            <a:r>
              <a:rPr lang="en-US" sz="1200" kern="1200" dirty="0" smtClean="0">
                <a:solidFill>
                  <a:schemeClr val="tx1"/>
                </a:solidFill>
                <a:latin typeface="+mn-lt"/>
                <a:ea typeface="+mn-ea"/>
                <a:cs typeface="+mn-cs"/>
              </a:rPr>
              <a:t> and atopic dermatitis and found to be reliable and reproducible.[</a:t>
            </a:r>
            <a:r>
              <a:rPr lang="en-US" sz="1200" u="none" strike="noStrike" kern="1200" dirty="0" smtClean="0">
                <a:solidFill>
                  <a:schemeClr val="tx1"/>
                </a:solidFill>
                <a:latin typeface="+mn-lt"/>
                <a:ea typeface="+mn-ea"/>
                <a:cs typeface="+mn-cs"/>
                <a:hlinkClick r:id="" action="ppaction://hlinkfile"/>
              </a:rPr>
              <a:t>1</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41</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The </a:t>
            </a:r>
            <a:r>
              <a:rPr lang="en-US" sz="1200" kern="1200" dirty="0" err="1" smtClean="0">
                <a:solidFill>
                  <a:schemeClr val="tx1"/>
                </a:solidFill>
                <a:latin typeface="+mn-lt"/>
                <a:ea typeface="+mn-ea"/>
                <a:cs typeface="+mn-cs"/>
              </a:rPr>
              <a:t>Eppendorf</a:t>
            </a:r>
            <a:r>
              <a:rPr lang="en-US" sz="1200" kern="1200" dirty="0" smtClean="0">
                <a:solidFill>
                  <a:schemeClr val="tx1"/>
                </a:solidFill>
                <a:latin typeface="+mn-lt"/>
                <a:ea typeface="+mn-ea"/>
                <a:cs typeface="+mn-cs"/>
              </a:rPr>
              <a:t> Itch Questionnaire was developed in cooperation between dermatology and neurophysiology as a modified McGill Pain Questionnaire. It is informative in describing pruritus but does not evaluate other important characteristics, such as the effect of for example daily habits, physical activities on pruritus or </a:t>
            </a:r>
            <a:r>
              <a:rPr lang="en-US" sz="1200" kern="1200" dirty="0" err="1" smtClean="0">
                <a:solidFill>
                  <a:schemeClr val="tx1"/>
                </a:solidFill>
                <a:latin typeface="+mn-lt"/>
                <a:ea typeface="+mn-ea"/>
                <a:cs typeface="+mn-cs"/>
              </a:rPr>
              <a:t>antipruritic</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42</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The 5-D itch scale was developed as a brief but multidimensional questionnaire designed to be useful as an outcome measure in clinical trials</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Most burn patients complain of some itching and it continues to remain a problem for a significant percentage of individuals for a period up to two years following burns. [</a:t>
            </a:r>
            <a:r>
              <a:rPr lang="en-US" sz="1200" u="none" strike="noStrike" kern="1200" dirty="0" smtClean="0">
                <a:solidFill>
                  <a:schemeClr val="tx1"/>
                </a:solidFill>
                <a:latin typeface="+mn-lt"/>
                <a:ea typeface="+mn-ea"/>
                <a:cs typeface="+mn-cs"/>
                <a:hlinkClick r:id="" action="ppaction://hlinkfile"/>
              </a:rPr>
              <a:t>44</a:t>
            </a:r>
            <a:r>
              <a:rPr lang="en-US" sz="1200" kern="1200" dirty="0" smtClean="0">
                <a:solidFill>
                  <a:schemeClr val="tx1"/>
                </a:solidFill>
                <a:latin typeface="+mn-lt"/>
                <a:ea typeface="+mn-ea"/>
                <a:cs typeface="+mn-cs"/>
              </a:rPr>
              <a:t>]The prevalence of pruritus in individuals with burns has been documented between 16-87% and this percentage increases in the pediatric age group to 100%. [</a:t>
            </a:r>
            <a:r>
              <a:rPr lang="en-US" sz="1200" u="none" strike="noStrike" kern="1200" dirty="0" smtClean="0">
                <a:solidFill>
                  <a:schemeClr val="tx1"/>
                </a:solidFill>
                <a:latin typeface="+mn-lt"/>
                <a:ea typeface="+mn-ea"/>
                <a:cs typeface="+mn-cs"/>
                <a:hlinkClick r:id="" action="ppaction://hlinkfile"/>
              </a:rPr>
              <a:t>7</a:t>
            </a:r>
            <a:r>
              <a:rPr lang="en-US" sz="1200" kern="1200" dirty="0" smtClean="0">
                <a:solidFill>
                  <a:schemeClr val="tx1"/>
                </a:solidFill>
                <a:latin typeface="+mn-lt"/>
                <a:ea typeface="+mn-ea"/>
                <a:cs typeface="+mn-cs"/>
              </a:rPr>
              <a:t>]Women were reported to have higher itch scores in comparison to men. [</a:t>
            </a:r>
            <a:r>
              <a:rPr lang="en-US" sz="1200" u="none" strike="noStrike" kern="1200" dirty="0" smtClean="0">
                <a:solidFill>
                  <a:schemeClr val="tx1"/>
                </a:solidFill>
                <a:latin typeface="+mn-lt"/>
                <a:ea typeface="+mn-ea"/>
                <a:cs typeface="+mn-cs"/>
                <a:hlinkClick r:id="" action="ppaction://hlinkfile"/>
              </a:rPr>
              <a:t>7</a:t>
            </a:r>
            <a:r>
              <a:rPr lang="en-US" sz="1200" kern="1200" dirty="0" smtClean="0">
                <a:solidFill>
                  <a:schemeClr val="tx1"/>
                </a:solidFill>
                <a:latin typeface="+mn-lt"/>
                <a:ea typeface="+mn-ea"/>
                <a:cs typeface="+mn-cs"/>
              </a:rPr>
              <a:t>]Itching increases during the first two weeks post-burn and is most severe immediately after wound closure. The remodeling of the skin continues for an extended period of time, and pruritus may sometime persist for years together. [</a:t>
            </a:r>
            <a:r>
              <a:rPr lang="en-US" sz="1200" u="none" strike="noStrike" kern="1200" dirty="0" smtClean="0">
                <a:solidFill>
                  <a:schemeClr val="tx1"/>
                </a:solidFill>
                <a:latin typeface="+mn-lt"/>
                <a:ea typeface="+mn-ea"/>
                <a:cs typeface="+mn-cs"/>
                <a:hlinkClick r:id="" action="ppaction://hlinkfile"/>
              </a:rPr>
              <a:t>6</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44</a:t>
            </a:r>
            <a:r>
              <a:rPr lang="en-US" sz="1200" kern="1200" dirty="0" smtClean="0">
                <a:solidFill>
                  <a:schemeClr val="tx1"/>
                </a:solidFill>
                <a:latin typeface="+mn-lt"/>
                <a:ea typeface="+mn-ea"/>
                <a:cs typeface="+mn-cs"/>
              </a:rPr>
              <a:t>]Acute itching affects the majority of the patients, comprising those with partial- or full-thickness burns, but tends to be less severe in patients with full thickness burns owing to nerve damage. [</a:t>
            </a:r>
            <a:r>
              <a:rPr lang="en-US" sz="1200" u="none" strike="noStrike" kern="1200" dirty="0" smtClean="0">
                <a:solidFill>
                  <a:schemeClr val="tx1"/>
                </a:solidFill>
                <a:latin typeface="+mn-lt"/>
                <a:ea typeface="+mn-ea"/>
                <a:cs typeface="+mn-cs"/>
                <a:hlinkClick r:id="" action="ppaction://hlinkfile"/>
              </a:rPr>
              <a:t>7</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45</a:t>
            </a:r>
            <a:r>
              <a:rPr lang="en-US" sz="1200" kern="1200" dirty="0" smtClean="0">
                <a:solidFill>
                  <a:schemeClr val="tx1"/>
                </a:solidFill>
                <a:latin typeface="+mn-lt"/>
                <a:ea typeface="+mn-ea"/>
                <a:cs typeface="+mn-cs"/>
              </a:rPr>
              <a:t>]Chronic itching appeared to be more likely in persons with deep dermal injury and may be characterized by lower intensity of complaints. Van </a:t>
            </a:r>
            <a:r>
              <a:rPr lang="en-US" sz="1200" kern="1200" dirty="0" err="1" smtClean="0">
                <a:solidFill>
                  <a:schemeClr val="tx1"/>
                </a:solidFill>
                <a:latin typeface="+mn-lt"/>
                <a:ea typeface="+mn-ea"/>
                <a:cs typeface="+mn-cs"/>
              </a:rPr>
              <a:t>Loey</a:t>
            </a:r>
            <a:r>
              <a:rPr lang="en-US" sz="1200" kern="1200" dirty="0" smtClean="0">
                <a:solidFill>
                  <a:schemeClr val="tx1"/>
                </a:solidFill>
                <a:latin typeface="+mn-lt"/>
                <a:ea typeface="+mn-ea"/>
                <a:cs typeface="+mn-cs"/>
              </a:rPr>
              <a:t> (2008) reported an incidence of 67% with mild to moderate itching complaints at 2 years in post-burn patients. [</a:t>
            </a:r>
            <a:r>
              <a:rPr lang="en-US" sz="1200" u="none" strike="noStrike" kern="1200" dirty="0" smtClean="0">
                <a:solidFill>
                  <a:schemeClr val="tx1"/>
                </a:solidFill>
                <a:latin typeface="+mn-lt"/>
                <a:ea typeface="+mn-ea"/>
                <a:cs typeface="+mn-cs"/>
                <a:hlinkClick r:id="" action="ppaction://hlinkfile"/>
              </a:rPr>
              <a:t>7</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Willebrand</a:t>
            </a:r>
            <a:r>
              <a:rPr lang="en-US" sz="1200" kern="1200" dirty="0" smtClean="0">
                <a:solidFill>
                  <a:schemeClr val="tx1"/>
                </a:solidFill>
                <a:latin typeface="+mn-lt"/>
                <a:ea typeface="+mn-ea"/>
                <a:cs typeface="+mn-cs"/>
              </a:rPr>
              <a:t> et al (2004) found burn related pruritus in more than half of the previously burnt patients on an average 9 years after the injury. [</a:t>
            </a:r>
            <a:r>
              <a:rPr lang="en-US" sz="1200" u="none" strike="noStrike" kern="1200" dirty="0" smtClean="0">
                <a:solidFill>
                  <a:schemeClr val="tx1"/>
                </a:solidFill>
                <a:latin typeface="+mn-lt"/>
                <a:ea typeface="+mn-ea"/>
                <a:cs typeface="+mn-cs"/>
                <a:hlinkClick r:id="" action="ppaction://hlinkfile"/>
              </a:rPr>
              <a:t>6</a:t>
            </a:r>
            <a:r>
              <a:rPr lang="en-US" sz="1200" kern="1200" dirty="0" smtClean="0">
                <a:solidFill>
                  <a:schemeClr val="tx1"/>
                </a:solidFill>
                <a:latin typeface="+mn-lt"/>
                <a:ea typeface="+mn-ea"/>
                <a:cs typeface="+mn-cs"/>
              </a:rPr>
              <a:t>]It is most pronounced during the night and in patients at bed rest. [</a:t>
            </a:r>
            <a:r>
              <a:rPr lang="en-US" sz="1200" u="none" strike="noStrike" kern="1200" dirty="0" smtClean="0">
                <a:solidFill>
                  <a:schemeClr val="tx1"/>
                </a:solidFill>
                <a:latin typeface="+mn-lt"/>
                <a:ea typeface="+mn-ea"/>
                <a:cs typeface="+mn-cs"/>
                <a:hlinkClick r:id="" action="ppaction://hlinkfile"/>
              </a:rPr>
              <a:t>44</a:t>
            </a:r>
            <a:r>
              <a:rPr lang="en-US" sz="1200" kern="1200" dirty="0" smtClean="0">
                <a:solidFill>
                  <a:schemeClr val="tx1"/>
                </a:solidFill>
                <a:latin typeface="+mn-lt"/>
                <a:ea typeface="+mn-ea"/>
                <a:cs typeface="+mn-cs"/>
              </a:rPr>
              <a:t>]The most common site is the legs followed by the arms and then the face. [</a:t>
            </a:r>
            <a:r>
              <a:rPr lang="en-US" sz="1200" u="none" strike="noStrike" kern="1200" dirty="0" smtClean="0">
                <a:solidFill>
                  <a:schemeClr val="tx1"/>
                </a:solidFill>
                <a:latin typeface="+mn-lt"/>
                <a:ea typeface="+mn-ea"/>
                <a:cs typeface="+mn-cs"/>
                <a:hlinkClick r:id="" action="ppaction://hlinkfile"/>
              </a:rPr>
              <a:t>2</a:t>
            </a:r>
            <a:r>
              <a:rPr lang="en-US" sz="1200" kern="1200" dirty="0" smtClean="0">
                <a:solidFill>
                  <a:schemeClr val="tx1"/>
                </a:solidFill>
                <a:latin typeface="+mn-lt"/>
                <a:ea typeface="+mn-ea"/>
                <a:cs typeface="+mn-cs"/>
              </a:rPr>
              <a:t>] It is accentuated by heat and activity, and anything that increases body temperature. Since histamine release can lead to itch and also </a:t>
            </a:r>
            <a:r>
              <a:rPr lang="en-US" sz="1200" kern="1200" dirty="0" err="1" smtClean="0">
                <a:solidFill>
                  <a:schemeClr val="tx1"/>
                </a:solidFill>
                <a:latin typeface="+mn-lt"/>
                <a:ea typeface="+mn-ea"/>
                <a:cs typeface="+mn-cs"/>
              </a:rPr>
              <a:t>increasedlocal</a:t>
            </a:r>
            <a:r>
              <a:rPr lang="en-US" sz="1200" kern="1200" dirty="0" smtClean="0">
                <a:solidFill>
                  <a:schemeClr val="tx1"/>
                </a:solidFill>
                <a:latin typeface="+mn-lt"/>
                <a:ea typeface="+mn-ea"/>
                <a:cs typeface="+mn-cs"/>
              </a:rPr>
              <a:t> blood flow, there may a relationship. However, it remains unclear how heat releases histamine. [</a:t>
            </a:r>
            <a:r>
              <a:rPr lang="en-US" sz="1200" u="none" strike="noStrike" kern="1200" dirty="0" smtClean="0">
                <a:solidFill>
                  <a:schemeClr val="tx1"/>
                </a:solidFill>
                <a:latin typeface="+mn-lt"/>
                <a:ea typeface="+mn-ea"/>
                <a:cs typeface="+mn-cs"/>
                <a:hlinkClick r:id="" action="ppaction://hlinkfile"/>
              </a:rPr>
              <a:t>46</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Pruritus is particularly problematic in the pediatric population, because it may impede recovery if scratching leads to opening up of the previously healed skin, bleeding and, therefore, increased chances of infection in an already </a:t>
            </a:r>
            <a:r>
              <a:rPr lang="en-US" sz="1200" kern="1200" dirty="0" err="1" smtClean="0">
                <a:solidFill>
                  <a:schemeClr val="tx1"/>
                </a:solidFill>
                <a:latin typeface="+mn-lt"/>
                <a:ea typeface="+mn-ea"/>
                <a:cs typeface="+mn-cs"/>
              </a:rPr>
              <a:t>immunocompromised</a:t>
            </a:r>
            <a:r>
              <a:rPr lang="en-US" sz="1200" kern="1200" dirty="0" smtClean="0">
                <a:solidFill>
                  <a:schemeClr val="tx1"/>
                </a:solidFill>
                <a:latin typeface="+mn-lt"/>
                <a:ea typeface="+mn-ea"/>
                <a:cs typeface="+mn-cs"/>
              </a:rPr>
              <a:t> patient.[</a:t>
            </a:r>
            <a:r>
              <a:rPr lang="en-US" sz="1200" u="none" strike="noStrike" kern="1200" dirty="0" smtClean="0">
                <a:solidFill>
                  <a:schemeClr val="tx1"/>
                </a:solidFill>
                <a:latin typeface="+mn-lt"/>
                <a:ea typeface="+mn-ea"/>
                <a:cs typeface="+mn-cs"/>
                <a:hlinkClick r:id="" action="ppaction://hlinkfile"/>
              </a:rPr>
              <a:t>47</a:t>
            </a:r>
            <a:r>
              <a:rPr lang="en-US" sz="1200" kern="1200" dirty="0" smtClean="0">
                <a:solidFill>
                  <a:schemeClr val="tx1"/>
                </a:solidFill>
                <a:latin typeface="+mn-lt"/>
                <a:ea typeface="+mn-ea"/>
                <a:cs typeface="+mn-cs"/>
              </a:rPr>
              <a:t>]. Furthermore, patient may become agitated and may have difficulty in sleeping, which may further impede their healing.[</a:t>
            </a:r>
            <a:r>
              <a:rPr lang="en-US" sz="1200" u="none" strike="noStrike" kern="1200" dirty="0" smtClean="0">
                <a:solidFill>
                  <a:schemeClr val="tx1"/>
                </a:solidFill>
                <a:latin typeface="+mn-lt"/>
                <a:ea typeface="+mn-ea"/>
                <a:cs typeface="+mn-cs"/>
                <a:hlinkClick r:id="" action="ppaction://hlinkfile"/>
              </a:rPr>
              <a:t>47</a:t>
            </a:r>
            <a:r>
              <a:rPr lang="en-US" sz="1200" kern="1200" dirty="0" smtClean="0">
                <a:solidFill>
                  <a:schemeClr val="tx1"/>
                </a:solidFill>
                <a:latin typeface="+mn-lt"/>
                <a:ea typeface="+mn-ea"/>
                <a:cs typeface="+mn-cs"/>
              </a:rPr>
              <a:t>] It may affect their ability to concentrate, and thereby their ability to function well in everyday life.[</a:t>
            </a:r>
            <a:r>
              <a:rPr lang="en-US" sz="1200" u="none" strike="noStrike" kern="1200" dirty="0" smtClean="0">
                <a:solidFill>
                  <a:schemeClr val="tx1"/>
                </a:solidFill>
                <a:latin typeface="+mn-lt"/>
                <a:ea typeface="+mn-ea"/>
                <a:cs typeface="+mn-cs"/>
                <a:hlinkClick r:id="" action="ppaction://hlinkfile"/>
              </a:rPr>
              <a:t>6</a:t>
            </a:r>
            <a:r>
              <a:rPr lang="en-US" sz="1200" kern="1200" dirty="0" smtClean="0">
                <a:solidFill>
                  <a:schemeClr val="tx1"/>
                </a:solidFill>
                <a:latin typeface="+mn-lt"/>
                <a:ea typeface="+mn-ea"/>
                <a:cs typeface="+mn-cs"/>
              </a:rPr>
              <a: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Pruritus after burn injury has been associated with some injury-related factors, such as the extent of body surface area burned, time until wound closure, and the localization of the burn, but the underlying mechanism of pruritus is not well known.[</a:t>
            </a:r>
            <a:r>
              <a:rPr lang="en-US" sz="1200" u="none" strike="noStrike" kern="1200" dirty="0" smtClean="0">
                <a:solidFill>
                  <a:schemeClr val="tx1"/>
                </a:solidFill>
                <a:latin typeface="+mn-lt"/>
                <a:ea typeface="+mn-ea"/>
                <a:cs typeface="+mn-cs"/>
                <a:hlinkClick r:id="" action="ppaction://hlinkfile"/>
              </a:rPr>
              <a:t>2</a:t>
            </a:r>
            <a:r>
              <a:rPr lang="en-US" sz="1200" kern="1200" dirty="0" smtClean="0">
                <a:solidFill>
                  <a:schemeClr val="tx1"/>
                </a:solidFill>
                <a:latin typeface="+mn-lt"/>
                <a:ea typeface="+mn-ea"/>
                <a:cs typeface="+mn-cs"/>
              </a:rPr>
              <a:t>] . Recent </a:t>
            </a:r>
            <a:r>
              <a:rPr lang="en-US" sz="1200" kern="1200" dirty="0" err="1" smtClean="0">
                <a:solidFill>
                  <a:schemeClr val="tx1"/>
                </a:solidFill>
                <a:latin typeface="+mn-lt"/>
                <a:ea typeface="+mn-ea"/>
                <a:cs typeface="+mn-cs"/>
              </a:rPr>
              <a:t>ﬁndings</a:t>
            </a:r>
            <a:r>
              <a:rPr lang="en-US" sz="1200" kern="1200" dirty="0" smtClean="0">
                <a:solidFill>
                  <a:schemeClr val="tx1"/>
                </a:solidFill>
                <a:latin typeface="+mn-lt"/>
                <a:ea typeface="+mn-ea"/>
                <a:cs typeface="+mn-cs"/>
              </a:rPr>
              <a:t> regarding general pruritus suggest that there are itch-</a:t>
            </a:r>
            <a:r>
              <a:rPr lang="en-US" sz="1200" kern="1200" dirty="0" err="1" smtClean="0">
                <a:solidFill>
                  <a:schemeClr val="tx1"/>
                </a:solidFill>
                <a:latin typeface="+mn-lt"/>
                <a:ea typeface="+mn-ea"/>
                <a:cs typeface="+mn-cs"/>
              </a:rPr>
              <a:t>speciﬁc</a:t>
            </a:r>
            <a:r>
              <a:rPr lang="en-US" sz="1200" kern="1200" dirty="0" smtClean="0">
                <a:solidFill>
                  <a:schemeClr val="tx1"/>
                </a:solidFill>
                <a:latin typeface="+mn-lt"/>
                <a:ea typeface="+mn-ea"/>
                <a:cs typeface="+mn-cs"/>
              </a:rPr>
              <a:t> neurons that are sensitized by the release of histamine.[</a:t>
            </a:r>
            <a:r>
              <a:rPr lang="en-US" sz="1200" u="none" strike="noStrike" kern="1200" dirty="0" smtClean="0">
                <a:solidFill>
                  <a:schemeClr val="tx1"/>
                </a:solidFill>
                <a:latin typeface="+mn-lt"/>
                <a:ea typeface="+mn-ea"/>
                <a:cs typeface="+mn-cs"/>
                <a:hlinkClick r:id="" action="ppaction://hlinkfile"/>
              </a:rPr>
              <a:t>12</a:t>
            </a:r>
            <a:r>
              <a:rPr lang="en-US" sz="1200" kern="1200" dirty="0" smtClean="0">
                <a:solidFill>
                  <a:schemeClr val="tx1"/>
                </a:solidFill>
                <a:latin typeface="+mn-lt"/>
                <a:ea typeface="+mn-ea"/>
                <a:cs typeface="+mn-cs"/>
              </a:rPr>
              <a:t>] In the early phases of recovery after a burn injury, pruritus may be largely explained by the release of histamine, as it is associated with excessive or prolonged wound healing processes, for instance during infection and in hypertrophic scarring.[</a:t>
            </a:r>
            <a:r>
              <a:rPr lang="en-US" sz="1200" u="none" strike="noStrike" kern="1200" dirty="0" smtClean="0">
                <a:solidFill>
                  <a:schemeClr val="tx1"/>
                </a:solidFill>
                <a:latin typeface="+mn-lt"/>
                <a:ea typeface="+mn-ea"/>
                <a:cs typeface="+mn-cs"/>
                <a:hlinkClick r:id="" action="ppaction://hlinkfile"/>
              </a:rPr>
              <a:t>6</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48</a:t>
            </a:r>
            <a:r>
              <a:rPr lang="en-US" sz="1200" kern="1200" dirty="0" smtClean="0">
                <a:solidFill>
                  <a:schemeClr val="tx1"/>
                </a:solidFill>
                <a:latin typeface="+mn-lt"/>
                <a:ea typeface="+mn-ea"/>
                <a:cs typeface="+mn-cs"/>
              </a:rPr>
              <a:t>] In a setup like ours where due to overwhelming number of acute burn patients, most of the patients are treated conservatively with dressings, wound healing takes a protracted course, collagen synthesis occurs over a longer period of time, and therefore, pruritus continues to be a challenging problem.[</a:t>
            </a:r>
            <a:r>
              <a:rPr lang="en-US" sz="1200" u="none" strike="noStrike" kern="1200" dirty="0" smtClean="0">
                <a:solidFill>
                  <a:schemeClr val="tx1"/>
                </a:solidFill>
                <a:latin typeface="+mn-lt"/>
                <a:ea typeface="+mn-ea"/>
                <a:cs typeface="+mn-cs"/>
                <a:hlinkClick r:id="" action="ppaction://hlinkfile"/>
              </a:rPr>
              <a:t>49</a:t>
            </a:r>
            <a:r>
              <a:rPr lang="en-US" sz="1200" kern="1200" dirty="0" smtClean="0">
                <a:solidFill>
                  <a:schemeClr val="tx1"/>
                </a:solidFill>
                <a:latin typeface="+mn-lt"/>
                <a:ea typeface="+mn-ea"/>
                <a:cs typeface="+mn-cs"/>
              </a:rPr>
              <a: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pulsed dye laser (PDL) has emerged as a successful alternative to excision in patients with hypertrophic burn scars. Multiple studies have shown its ability to decrease scar </a:t>
            </a:r>
            <a:r>
              <a:rPr lang="en-US" sz="1200" kern="1200" dirty="0" err="1" smtClean="0">
                <a:solidFill>
                  <a:schemeClr val="tx1"/>
                </a:solidFill>
                <a:latin typeface="+mn-lt"/>
                <a:ea typeface="+mn-ea"/>
                <a:cs typeface="+mn-cs"/>
              </a:rPr>
              <a:t>erythema</a:t>
            </a:r>
            <a:r>
              <a:rPr lang="en-US" sz="1200" kern="1200" dirty="0" smtClean="0">
                <a:solidFill>
                  <a:schemeClr val="tx1"/>
                </a:solidFill>
                <a:latin typeface="+mn-lt"/>
                <a:ea typeface="+mn-ea"/>
                <a:cs typeface="+mn-cs"/>
              </a:rPr>
              <a:t> and thickness while significantly decreasing pruritus and improving the cosmetic appearance of the scar. [</a:t>
            </a:r>
            <a:r>
              <a:rPr lang="en-US" sz="1200" u="none" strike="noStrike" kern="1200" dirty="0" smtClean="0">
                <a:solidFill>
                  <a:schemeClr val="tx1"/>
                </a:solidFill>
                <a:latin typeface="+mn-lt"/>
                <a:ea typeface="+mn-ea"/>
                <a:cs typeface="+mn-cs"/>
                <a:hlinkClick r:id="" action="ppaction://hlinkfile"/>
              </a:rPr>
              <a:t>60</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61</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62</a:t>
            </a:r>
            <a:r>
              <a:rPr lang="en-US" sz="1200" kern="1200" dirty="0" smtClean="0">
                <a:solidFill>
                  <a:schemeClr val="tx1"/>
                </a:solidFill>
                <a:latin typeface="+mn-lt"/>
                <a:ea typeface="+mn-ea"/>
                <a:cs typeface="+mn-cs"/>
              </a:rPr>
              <a:t>]. The rationale used was that the blood vessel diameters in hypertrophic scar tissue are much smaller than the vessels in port wine stains for which this laser was designed to treat, therefore, by decreasing the pulse width, more vascular specific damage in the scar may be possible.[</a:t>
            </a:r>
            <a:r>
              <a:rPr lang="en-US" sz="1200" u="none" strike="noStrike" kern="1200" dirty="0" smtClean="0">
                <a:solidFill>
                  <a:schemeClr val="tx1"/>
                </a:solidFill>
                <a:latin typeface="+mn-lt"/>
                <a:ea typeface="+mn-ea"/>
                <a:cs typeface="+mn-cs"/>
                <a:hlinkClick r:id="" action="ppaction://hlinkfile"/>
              </a:rPr>
              <a:t>61</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One study involving 38 adult and pediatric patients with symptomatic burns scars assessed the value of the 585-nm </a:t>
            </a:r>
            <a:r>
              <a:rPr lang="en-US" sz="1200" kern="1200" dirty="0" err="1" smtClean="0">
                <a:solidFill>
                  <a:schemeClr val="tx1"/>
                </a:solidFill>
                <a:latin typeface="+mn-lt"/>
                <a:ea typeface="+mn-ea"/>
                <a:cs typeface="+mn-cs"/>
              </a:rPr>
              <a:t>flashlamp</a:t>
            </a:r>
            <a:r>
              <a:rPr lang="en-US" sz="1200" kern="1200" dirty="0" smtClean="0">
                <a:solidFill>
                  <a:schemeClr val="tx1"/>
                </a:solidFill>
                <a:latin typeface="+mn-lt"/>
                <a:ea typeface="+mn-ea"/>
                <a:cs typeface="+mn-cs"/>
              </a:rPr>
              <a:t>-pumped dye laser on scar tenderness, surface texture, and pruritus with three treatments at monthly intervals. Pruritus visual analog scale (VAS) (0-10) improved at 1 month and remained improved at 6 and 12 months (P &lt; 0.0001).[</a:t>
            </a:r>
            <a:r>
              <a:rPr lang="en-US" sz="1200" u="none" strike="noStrike" kern="1200" dirty="0" smtClean="0">
                <a:solidFill>
                  <a:schemeClr val="tx1"/>
                </a:solidFill>
                <a:latin typeface="+mn-lt"/>
                <a:ea typeface="+mn-ea"/>
                <a:cs typeface="+mn-cs"/>
                <a:hlinkClick r:id="" action="ppaction://hlinkfile"/>
              </a:rPr>
              <a:t>61</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Similar results were replicated in another study using 585-nm pulsed dye laser 49 and with a 400-mW 670 nm </a:t>
            </a:r>
            <a:r>
              <a:rPr lang="en-US" sz="1200" kern="1200" dirty="0" err="1" smtClean="0">
                <a:solidFill>
                  <a:schemeClr val="tx1"/>
                </a:solidFill>
                <a:latin typeface="+mn-lt"/>
                <a:ea typeface="+mn-ea"/>
                <a:cs typeface="+mn-cs"/>
              </a:rPr>
              <a:t>softlaser</a:t>
            </a:r>
            <a:r>
              <a:rPr lang="en-US" sz="1200" kern="1200" dirty="0" smtClean="0">
                <a:solidFill>
                  <a:schemeClr val="tx1"/>
                </a:solidFill>
                <a:latin typeface="+mn-lt"/>
                <a:ea typeface="+mn-ea"/>
                <a:cs typeface="+mn-cs"/>
              </a:rPr>
              <a:t> approach. The mechanism of symptomatic relief in these studies might be related to the effect of laser on the microcirculation and </a:t>
            </a:r>
            <a:r>
              <a:rPr lang="en-US" sz="1200" kern="1200" dirty="0" err="1" smtClean="0">
                <a:solidFill>
                  <a:schemeClr val="tx1"/>
                </a:solidFill>
                <a:latin typeface="+mn-lt"/>
                <a:ea typeface="+mn-ea"/>
                <a:cs typeface="+mn-cs"/>
              </a:rPr>
              <a:t>pruritogenic</a:t>
            </a:r>
            <a:r>
              <a:rPr lang="en-US" sz="1200" kern="1200" dirty="0" smtClean="0">
                <a:solidFill>
                  <a:schemeClr val="tx1"/>
                </a:solidFill>
                <a:latin typeface="+mn-lt"/>
                <a:ea typeface="+mn-ea"/>
                <a:cs typeface="+mn-cs"/>
              </a:rPr>
              <a:t> chemicals found in scar tissue</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first-generation H</a:t>
            </a:r>
            <a:r>
              <a:rPr lang="en-US" sz="1200" kern="1200" baseline="-25000" dirty="0" smtClean="0">
                <a:solidFill>
                  <a:schemeClr val="tx1"/>
                </a:solidFill>
                <a:latin typeface="+mn-lt"/>
                <a:ea typeface="+mn-ea"/>
                <a:cs typeface="+mn-cs"/>
              </a:rPr>
              <a:t>1</a:t>
            </a:r>
            <a:r>
              <a:rPr lang="en-US" sz="1200" kern="1200" dirty="0" smtClean="0">
                <a:solidFill>
                  <a:schemeClr val="tx1"/>
                </a:solidFill>
                <a:latin typeface="+mn-lt"/>
                <a:ea typeface="+mn-ea"/>
                <a:cs typeface="+mn-cs"/>
              </a:rPr>
              <a:t>-antihistamines, which are sedating, as compared with second-generation compounds, which are relatively non-sedating, is now more commonly used. First-generation antihistamines (including </a:t>
            </a:r>
            <a:r>
              <a:rPr lang="en-US" sz="1200" kern="1200" dirty="0" err="1" smtClean="0">
                <a:solidFill>
                  <a:schemeClr val="tx1"/>
                </a:solidFill>
                <a:latin typeface="+mn-lt"/>
                <a:ea typeface="+mn-ea"/>
                <a:cs typeface="+mn-cs"/>
              </a:rPr>
              <a:t>chlorpheniramine</a:t>
            </a:r>
            <a:r>
              <a:rPr lang="en-US" sz="1200" kern="1200" dirty="0" smtClean="0">
                <a:solidFill>
                  <a:schemeClr val="tx1"/>
                </a:solidFill>
                <a:latin typeface="+mn-lt"/>
                <a:ea typeface="+mn-ea"/>
                <a:cs typeface="+mn-cs"/>
              </a:rPr>
              <a:t>, pheniramine, </a:t>
            </a:r>
            <a:r>
              <a:rPr lang="en-US" sz="1200" kern="1200" dirty="0" err="1" smtClean="0">
                <a:solidFill>
                  <a:schemeClr val="tx1"/>
                </a:solidFill>
                <a:latin typeface="+mn-lt"/>
                <a:ea typeface="+mn-ea"/>
                <a:cs typeface="+mn-cs"/>
              </a:rPr>
              <a:t>diphenhydramine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hydroxyzine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cyproheptidine</a:t>
            </a:r>
            <a:r>
              <a:rPr lang="en-US" sz="1200" kern="1200" dirty="0" smtClean="0">
                <a:solidFill>
                  <a:schemeClr val="tx1"/>
                </a:solidFill>
                <a:latin typeface="+mn-lt"/>
                <a:ea typeface="+mn-ea"/>
                <a:cs typeface="+mn-cs"/>
              </a:rPr>
              <a:t>) bind to histaminic, </a:t>
            </a:r>
            <a:r>
              <a:rPr lang="en-US" sz="1200" kern="1200" dirty="0" err="1" smtClean="0">
                <a:solidFill>
                  <a:schemeClr val="tx1"/>
                </a:solidFill>
                <a:latin typeface="+mn-lt"/>
                <a:ea typeface="+mn-ea"/>
                <a:cs typeface="+mn-cs"/>
              </a:rPr>
              <a:t>muscarinic</a:t>
            </a:r>
            <a:r>
              <a:rPr lang="en-US" sz="1200" kern="1200" dirty="0" smtClean="0">
                <a:solidFill>
                  <a:schemeClr val="tx1"/>
                </a:solidFill>
                <a:latin typeface="+mn-lt"/>
                <a:ea typeface="+mn-ea"/>
                <a:cs typeface="+mn-cs"/>
              </a:rPr>
              <a:t>, alpha-adrenergic, and </a:t>
            </a:r>
            <a:r>
              <a:rPr lang="en-US" sz="1200" kern="1200" dirty="0" err="1" smtClean="0">
                <a:solidFill>
                  <a:schemeClr val="tx1"/>
                </a:solidFill>
                <a:latin typeface="+mn-lt"/>
                <a:ea typeface="+mn-ea"/>
                <a:cs typeface="+mn-cs"/>
              </a:rPr>
              <a:t>serotonergic</a:t>
            </a:r>
            <a:r>
              <a:rPr lang="en-US" sz="1200" kern="1200" dirty="0" smtClean="0">
                <a:solidFill>
                  <a:schemeClr val="tx1"/>
                </a:solidFill>
                <a:latin typeface="+mn-lt"/>
                <a:ea typeface="+mn-ea"/>
                <a:cs typeface="+mn-cs"/>
              </a:rPr>
              <a:t> receptors, whereas second-generation compounds have minimal activity at </a:t>
            </a:r>
            <a:r>
              <a:rPr lang="en-US" sz="1200" kern="1200" dirty="0" err="1" smtClean="0">
                <a:solidFill>
                  <a:schemeClr val="tx1"/>
                </a:solidFill>
                <a:latin typeface="+mn-lt"/>
                <a:ea typeface="+mn-ea"/>
                <a:cs typeface="+mn-cs"/>
              </a:rPr>
              <a:t>nonhistaminic</a:t>
            </a:r>
            <a:r>
              <a:rPr lang="en-US" sz="1200" kern="1200" dirty="0" smtClean="0">
                <a:solidFill>
                  <a:schemeClr val="tx1"/>
                </a:solidFill>
                <a:latin typeface="+mn-lt"/>
                <a:ea typeface="+mn-ea"/>
                <a:cs typeface="+mn-cs"/>
              </a:rPr>
              <a:t> receptors. The latter have reduced central nervous system penetration, a more favorable side effect profile and longer duration of action</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23</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Antihistamines are reversible competitive antagonists of histamine at H1 receptor sites. They</a:t>
            </a:r>
          </a:p>
          <a:p>
            <a:r>
              <a:rPr lang="en-US" dirty="0" smtClean="0"/>
              <a:t>do not prevent histamine release or bind to the histamine that has already been released.</a:t>
            </a:r>
          </a:p>
          <a:p>
            <a:r>
              <a:rPr lang="en-US" dirty="0" smtClean="0"/>
              <a:t>The H1 receptor blockade results in decreased vascular permeability, reduction of pruritus</a:t>
            </a:r>
          </a:p>
          <a:p>
            <a:r>
              <a:rPr lang="en-US" dirty="0" smtClean="0"/>
              <a:t>and relaxation of smooth muscle in the respiratory and gastrointestinal tracts.(1) They are</a:t>
            </a:r>
          </a:p>
          <a:p>
            <a:r>
              <a:rPr lang="en-US" dirty="0" smtClean="0"/>
              <a:t>clinically efficacious for alleviating symptoms of allergic rhinitis that are attributed to the</a:t>
            </a:r>
          </a:p>
          <a:p>
            <a:r>
              <a:rPr lang="en-US" dirty="0" smtClean="0"/>
              <a:t>early-phase reaction, such as </a:t>
            </a:r>
            <a:r>
              <a:rPr lang="en-US" dirty="0" err="1" smtClean="0"/>
              <a:t>rhinorrhea</a:t>
            </a:r>
            <a:r>
              <a:rPr lang="en-US" dirty="0" smtClean="0"/>
              <a:t>, pruritus, and sneezing. However, they are less</a:t>
            </a:r>
          </a:p>
          <a:p>
            <a:r>
              <a:rPr lang="en-US" dirty="0" smtClean="0"/>
              <a:t>efficacious in controlling nasal congestion, which is related to the late-phase reaction.</a:t>
            </a:r>
          </a:p>
          <a:p>
            <a:r>
              <a:rPr lang="en-US" dirty="0" smtClean="0"/>
              <a:t>Second or third generation antihistamines have entered the market that demonstrated</a:t>
            </a:r>
          </a:p>
          <a:p>
            <a:r>
              <a:rPr lang="en-US" dirty="0" smtClean="0"/>
              <a:t>improved peripheral H1 receptor selectivity, decreased </a:t>
            </a:r>
            <a:r>
              <a:rPr lang="en-US" dirty="0" err="1" smtClean="0"/>
              <a:t>lipophilicity</a:t>
            </a:r>
            <a:r>
              <a:rPr lang="en-US" dirty="0" smtClean="0"/>
              <a:t> in order to minimize CNS</a:t>
            </a:r>
          </a:p>
          <a:p>
            <a:r>
              <a:rPr lang="en-US" dirty="0" smtClean="0"/>
              <a:t>side effects and additional </a:t>
            </a:r>
            <a:r>
              <a:rPr lang="en-US" dirty="0" err="1" smtClean="0"/>
              <a:t>antiallergic</a:t>
            </a:r>
            <a:r>
              <a:rPr lang="en-US" dirty="0" smtClean="0"/>
              <a:t> properties apart from histamine antagonism. They</a:t>
            </a:r>
          </a:p>
          <a:p>
            <a:r>
              <a:rPr lang="en-US" dirty="0" smtClean="0"/>
              <a:t>interfere with mediator release from mast cells either by inhibiting calcium ion influx across</a:t>
            </a:r>
          </a:p>
          <a:p>
            <a:r>
              <a:rPr lang="en-US" dirty="0" smtClean="0"/>
              <a:t>mast cell/</a:t>
            </a:r>
            <a:r>
              <a:rPr lang="en-US" dirty="0" err="1" smtClean="0"/>
              <a:t>basophil</a:t>
            </a:r>
            <a:r>
              <a:rPr lang="en-US" dirty="0" smtClean="0"/>
              <a:t> plasma membrane or by inhibiting intracellular calcium ion release within</a:t>
            </a:r>
          </a:p>
          <a:p>
            <a:r>
              <a:rPr lang="en-US" dirty="0" smtClean="0"/>
              <a:t>the cells. They may also inhibit the late-phase allergic reaction by acting on </a:t>
            </a:r>
            <a:r>
              <a:rPr lang="en-US" dirty="0" err="1" smtClean="0"/>
              <a:t>leukotrienes</a:t>
            </a:r>
            <a:r>
              <a:rPr lang="en-US" dirty="0" smtClean="0"/>
              <a:t> or</a:t>
            </a:r>
          </a:p>
          <a:p>
            <a:r>
              <a:rPr lang="en-US" dirty="0" smtClean="0"/>
              <a:t>prostaglandins, or by producing an anti-platelet activating factor effect</a:t>
            </a:r>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Pruritus is considered such a misfortune that</a:t>
            </a:r>
            <a:r>
              <a:rPr lang="en-US" baseline="0" dirty="0" smtClean="0"/>
              <a:t> it’s mentioned in Deuteronomy that even Lord considers it as a punishment for misdeeds</a:t>
            </a:r>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Boiling</a:t>
            </a:r>
            <a:r>
              <a:rPr lang="en-US" baseline="0" dirty="0" smtClean="0"/>
              <a:t> and burning the sinner in the hell - the </a:t>
            </a:r>
            <a:r>
              <a:rPr lang="en-US" baseline="0" dirty="0" err="1" smtClean="0"/>
              <a:t>favourite</a:t>
            </a:r>
            <a:r>
              <a:rPr lang="en-US" baseline="0" dirty="0" smtClean="0"/>
              <a:t> past time of the devil; </a:t>
            </a:r>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biological purpose of pruritus is to induce scratching in order to remove a </a:t>
            </a:r>
            <a:r>
              <a:rPr lang="en-US" dirty="0" err="1" smtClean="0"/>
              <a:t>pruritogen</a:t>
            </a:r>
            <a:r>
              <a:rPr lang="en-US" dirty="0" smtClean="0"/>
              <a:t> – a definition likely to have originated when most </a:t>
            </a:r>
            <a:r>
              <a:rPr lang="en-US" dirty="0" err="1" smtClean="0"/>
              <a:t>pruritogens</a:t>
            </a:r>
            <a:r>
              <a:rPr lang="en-US" dirty="0" smtClean="0"/>
              <a:t> were parasites.</a:t>
            </a:r>
          </a:p>
          <a:p>
            <a:r>
              <a:rPr lang="en-US" dirty="0" smtClean="0"/>
              <a:t>Itch creates a scratch reflex that draws one to the affected skin site. It has been hypothesized that motivational aspects of scratching include the frontal brain areas of reward and decision making. These aspects might therefore contribute to the compulsive nature of itch and scratching</a:t>
            </a:r>
          </a:p>
          <a:p>
            <a:r>
              <a:rPr lang="en-US" dirty="0" smtClean="0"/>
              <a:t>Chronic rubbing, scratching or pinching leads to secondary skin lesions such as erosions, excoriations, crusts, </a:t>
            </a:r>
            <a:r>
              <a:rPr lang="en-US" dirty="0" err="1" smtClean="0"/>
              <a:t>hyperpigmentation</a:t>
            </a:r>
            <a:r>
              <a:rPr lang="en-US" dirty="0" smtClean="0"/>
              <a:t> or </a:t>
            </a:r>
            <a:r>
              <a:rPr lang="en-US" dirty="0" err="1" smtClean="0"/>
              <a:t>hypopigmentation</a:t>
            </a:r>
            <a:r>
              <a:rPr lang="en-US" dirty="0" smtClean="0"/>
              <a:t>, </a:t>
            </a:r>
            <a:r>
              <a:rPr lang="en-US" dirty="0" err="1" smtClean="0"/>
              <a:t>lichenification</a:t>
            </a:r>
            <a:r>
              <a:rPr lang="en-US" dirty="0" smtClean="0"/>
              <a:t> and scars, and causes the release of inflammatory mediators that potentially induce or aggravate </a:t>
            </a:r>
            <a:r>
              <a:rPr lang="en-US" dirty="0" err="1" smtClean="0"/>
              <a:t>pruritic</a:t>
            </a:r>
            <a:r>
              <a:rPr lang="en-US" dirty="0" smtClean="0"/>
              <a:t> sensations resulting in an itch-scratch-itch cycle. It is clear, therefore, that </a:t>
            </a:r>
            <a:r>
              <a:rPr lang="en-US" b="1" dirty="0" smtClean="0"/>
              <a:t>itching is not skin-deep</a:t>
            </a:r>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 nerve endings of </a:t>
            </a:r>
            <a:r>
              <a:rPr lang="en-US" sz="1200" kern="1200" dirty="0" err="1" smtClean="0">
                <a:solidFill>
                  <a:schemeClr val="tx1"/>
                </a:solidFill>
                <a:latin typeface="+mn-lt"/>
                <a:ea typeface="+mn-ea"/>
                <a:cs typeface="+mn-cs"/>
              </a:rPr>
              <a:t>cutaneous</a:t>
            </a:r>
            <a:r>
              <a:rPr lang="en-US" sz="1200" kern="1200" dirty="0" smtClean="0">
                <a:solidFill>
                  <a:schemeClr val="tx1"/>
                </a:solidFill>
                <a:latin typeface="+mn-lt"/>
                <a:ea typeface="+mn-ea"/>
                <a:cs typeface="+mn-cs"/>
              </a:rPr>
              <a:t> sensory C-nerve fibers serve as </a:t>
            </a:r>
            <a:r>
              <a:rPr lang="en-US" sz="1200" kern="1200" dirty="0" err="1" smtClean="0">
                <a:solidFill>
                  <a:schemeClr val="tx1"/>
                </a:solidFill>
                <a:latin typeface="+mn-lt"/>
                <a:ea typeface="+mn-ea"/>
                <a:cs typeface="+mn-cs"/>
              </a:rPr>
              <a:t>pruriceptors</a:t>
            </a:r>
            <a:r>
              <a:rPr lang="en-US" sz="1200" kern="1200" dirty="0" smtClean="0">
                <a:solidFill>
                  <a:schemeClr val="tx1"/>
                </a:solidFill>
                <a:latin typeface="+mn-lt"/>
                <a:ea typeface="+mn-ea"/>
                <a:cs typeface="+mn-cs"/>
              </a:rPr>
              <a:t> located in the papillary dermis and epidermis. </a:t>
            </a:r>
          </a:p>
          <a:p>
            <a:r>
              <a:rPr lang="en-US" sz="1200" kern="1200" dirty="0" err="1" smtClean="0">
                <a:solidFill>
                  <a:schemeClr val="tx1"/>
                </a:solidFill>
                <a:latin typeface="+mn-lt"/>
                <a:ea typeface="+mn-ea"/>
                <a:cs typeface="+mn-cs"/>
              </a:rPr>
              <a:t>Pruritogenic</a:t>
            </a:r>
            <a:r>
              <a:rPr lang="en-US" sz="1200" kern="1200" dirty="0" smtClean="0">
                <a:solidFill>
                  <a:schemeClr val="tx1"/>
                </a:solidFill>
                <a:latin typeface="+mn-lt"/>
                <a:ea typeface="+mn-ea"/>
                <a:cs typeface="+mn-cs"/>
              </a:rPr>
              <a:t> agents may bind specifically to itch receptors on the surface of </a:t>
            </a:r>
            <a:r>
              <a:rPr lang="en-US" sz="1200" kern="1200" dirty="0" err="1" smtClean="0">
                <a:solidFill>
                  <a:schemeClr val="tx1"/>
                </a:solidFill>
                <a:latin typeface="+mn-lt"/>
                <a:ea typeface="+mn-ea"/>
                <a:cs typeface="+mn-cs"/>
              </a:rPr>
              <a:t>chemosensitive</a:t>
            </a:r>
            <a:r>
              <a:rPr lang="en-US" sz="1200" kern="1200" dirty="0" smtClean="0">
                <a:solidFill>
                  <a:schemeClr val="tx1"/>
                </a:solidFill>
                <a:latin typeface="+mn-lt"/>
                <a:ea typeface="+mn-ea"/>
                <a:cs typeface="+mn-cs"/>
              </a:rPr>
              <a:t> nerve endings and thereby induce firing of the axons.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However, recent work suggests that the epidermis itself, especially the </a:t>
            </a:r>
            <a:r>
              <a:rPr lang="en-US" sz="1200" kern="1200" dirty="0" err="1" smtClean="0">
                <a:solidFill>
                  <a:schemeClr val="tx1"/>
                </a:solidFill>
                <a:latin typeface="+mn-lt"/>
                <a:ea typeface="+mn-ea"/>
                <a:cs typeface="+mn-cs"/>
              </a:rPr>
              <a:t>keratinocytes</a:t>
            </a:r>
            <a:r>
              <a:rPr lang="en-US" sz="1200" kern="1200" dirty="0" smtClean="0">
                <a:solidFill>
                  <a:schemeClr val="tx1"/>
                </a:solidFill>
                <a:latin typeface="+mn-lt"/>
                <a:ea typeface="+mn-ea"/>
                <a:cs typeface="+mn-cs"/>
              </a:rPr>
              <a:t> which form the bulk of the epidermis, constitute the itch receptor. </a:t>
            </a:r>
            <a:r>
              <a:rPr lang="en-US" sz="1200" kern="1200" dirty="0" err="1" smtClean="0">
                <a:solidFill>
                  <a:schemeClr val="tx1"/>
                </a:solidFill>
                <a:latin typeface="+mn-lt"/>
                <a:ea typeface="+mn-ea"/>
                <a:cs typeface="+mn-cs"/>
              </a:rPr>
              <a:t>Keratinocytes</a:t>
            </a:r>
            <a:r>
              <a:rPr lang="en-US" sz="1200" kern="1200" dirty="0" smtClean="0">
                <a:solidFill>
                  <a:schemeClr val="tx1"/>
                </a:solidFill>
                <a:latin typeface="+mn-lt"/>
                <a:ea typeface="+mn-ea"/>
                <a:cs typeface="+mn-cs"/>
              </a:rPr>
              <a:t> express a range of </a:t>
            </a:r>
            <a:r>
              <a:rPr lang="en-US" sz="1200" kern="1200" dirty="0" err="1" smtClean="0">
                <a:solidFill>
                  <a:schemeClr val="tx1"/>
                </a:solidFill>
                <a:latin typeface="+mn-lt"/>
                <a:ea typeface="+mn-ea"/>
                <a:cs typeface="+mn-cs"/>
              </a:rPr>
              <a:t>neuropeptide</a:t>
            </a:r>
            <a:r>
              <a:rPr lang="en-US" sz="1200" kern="1200" dirty="0" smtClean="0">
                <a:solidFill>
                  <a:schemeClr val="tx1"/>
                </a:solidFill>
                <a:latin typeface="+mn-lt"/>
                <a:ea typeface="+mn-ea"/>
                <a:cs typeface="+mn-cs"/>
              </a:rPr>
              <a:t> mediators and receptors which appear to be involved in pruritus, including </a:t>
            </a:r>
            <a:r>
              <a:rPr lang="en-US" sz="1200" kern="1200" dirty="0" err="1" smtClean="0">
                <a:solidFill>
                  <a:schemeClr val="tx1"/>
                </a:solidFill>
                <a:latin typeface="+mn-lt"/>
                <a:ea typeface="+mn-ea"/>
                <a:cs typeface="+mn-cs"/>
              </a:rPr>
              <a:t>opioids</a:t>
            </a:r>
            <a:r>
              <a:rPr lang="en-US" sz="1200" kern="1200" dirty="0" smtClean="0">
                <a:solidFill>
                  <a:schemeClr val="tx1"/>
                </a:solidFill>
                <a:latin typeface="+mn-lt"/>
                <a:ea typeface="+mn-ea"/>
                <a:cs typeface="+mn-cs"/>
              </a:rPr>
              <a:t>, nerve growth factors (NGF), substance P and receptors including </a:t>
            </a:r>
            <a:r>
              <a:rPr lang="en-US" sz="1200" kern="1200" dirty="0" err="1" smtClean="0">
                <a:solidFill>
                  <a:schemeClr val="tx1"/>
                </a:solidFill>
                <a:latin typeface="+mn-lt"/>
                <a:ea typeface="+mn-ea"/>
                <a:cs typeface="+mn-cs"/>
              </a:rPr>
              <a:t>vanilloid</a:t>
            </a:r>
            <a:r>
              <a:rPr lang="en-US" sz="1200" kern="1200" dirty="0" smtClean="0">
                <a:solidFill>
                  <a:schemeClr val="tx1"/>
                </a:solidFill>
                <a:latin typeface="+mn-lt"/>
                <a:ea typeface="+mn-ea"/>
                <a:cs typeface="+mn-cs"/>
              </a:rPr>
              <a:t> receptors and </a:t>
            </a:r>
            <a:r>
              <a:rPr lang="en-US" sz="1200" kern="1200" dirty="0" err="1" smtClean="0">
                <a:solidFill>
                  <a:schemeClr val="tx1"/>
                </a:solidFill>
                <a:latin typeface="+mn-lt"/>
                <a:ea typeface="+mn-ea"/>
                <a:cs typeface="+mn-cs"/>
              </a:rPr>
              <a:t>proteinase</a:t>
            </a:r>
            <a:r>
              <a:rPr lang="en-US" sz="1200" kern="1200" dirty="0" smtClean="0">
                <a:solidFill>
                  <a:schemeClr val="tx1"/>
                </a:solidFill>
                <a:latin typeface="+mn-lt"/>
                <a:ea typeface="+mn-ea"/>
                <a:cs typeface="+mn-cs"/>
              </a:rPr>
              <a:t> activated receptor type 2 (PAR 2) and voltage-gated ATP channels– all characteristic of neuronal cells. Thus, the epidermis and its associated ramifications of fine </a:t>
            </a:r>
            <a:r>
              <a:rPr lang="en-US" sz="1200" kern="1200" dirty="0" err="1" smtClean="0">
                <a:solidFill>
                  <a:schemeClr val="tx1"/>
                </a:solidFill>
                <a:latin typeface="+mn-lt"/>
                <a:ea typeface="+mn-ea"/>
                <a:cs typeface="+mn-cs"/>
              </a:rPr>
              <a:t>intraepidermal</a:t>
            </a:r>
            <a:r>
              <a:rPr lang="en-US" sz="1200" kern="1200" dirty="0" smtClean="0">
                <a:solidFill>
                  <a:schemeClr val="tx1"/>
                </a:solidFill>
                <a:latin typeface="+mn-lt"/>
                <a:ea typeface="+mn-ea"/>
                <a:cs typeface="+mn-cs"/>
              </a:rPr>
              <a:t> C-neuron filaments can be looked upon as the “itch receptor”.</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discovery of a specialized subgroup of primary C-</a:t>
            </a:r>
            <a:r>
              <a:rPr lang="en-US" sz="1200" kern="1200" dirty="0" err="1" smtClean="0">
                <a:solidFill>
                  <a:schemeClr val="tx1"/>
                </a:solidFill>
                <a:latin typeface="+mn-lt"/>
                <a:ea typeface="+mn-ea"/>
                <a:cs typeface="+mn-cs"/>
              </a:rPr>
              <a:t>nociceptors</a:t>
            </a:r>
            <a:r>
              <a:rPr lang="en-US" sz="1200" kern="1200" dirty="0" smtClean="0">
                <a:solidFill>
                  <a:schemeClr val="tx1"/>
                </a:solidFill>
                <a:latin typeface="+mn-lt"/>
                <a:ea typeface="+mn-ea"/>
                <a:cs typeface="+mn-cs"/>
              </a:rPr>
              <a:t> has shed new light on peripheral itch mechanisms.[</a:t>
            </a:r>
            <a:r>
              <a:rPr lang="en-US" sz="1200" u="none" strike="noStrike" kern="1200" dirty="0" smtClean="0">
                <a:solidFill>
                  <a:schemeClr val="tx1"/>
                </a:solidFill>
                <a:latin typeface="+mn-lt"/>
                <a:ea typeface="+mn-ea"/>
                <a:cs typeface="+mn-cs"/>
                <a:hlinkClick r:id="" action="ppaction://hlinkfile"/>
              </a:rPr>
              <a:t>33</a:t>
            </a:r>
            <a:r>
              <a:rPr lang="en-US" sz="1200" kern="1200" dirty="0" smtClean="0">
                <a:solidFill>
                  <a:schemeClr val="tx1"/>
                </a:solidFill>
                <a:latin typeface="+mn-lt"/>
                <a:ea typeface="+mn-ea"/>
                <a:cs typeface="+mn-cs"/>
              </a:rPr>
              <a:t>]When stimulated by a </a:t>
            </a:r>
            <a:r>
              <a:rPr lang="en-US" sz="1200" kern="1200" dirty="0" err="1" smtClean="0">
                <a:solidFill>
                  <a:schemeClr val="tx1"/>
                </a:solidFill>
                <a:latin typeface="+mn-lt"/>
                <a:ea typeface="+mn-ea"/>
                <a:cs typeface="+mn-cs"/>
              </a:rPr>
              <a:t>pruritogen</a:t>
            </a:r>
            <a:r>
              <a:rPr lang="en-US" sz="1200" kern="1200" dirty="0" smtClean="0">
                <a:solidFill>
                  <a:schemeClr val="tx1"/>
                </a:solidFill>
                <a:latin typeface="+mn-lt"/>
                <a:ea typeface="+mn-ea"/>
                <a:cs typeface="+mn-cs"/>
              </a:rPr>
              <a:t>, a subset of specialized C‐</a:t>
            </a:r>
            <a:r>
              <a:rPr lang="en-US" sz="1200" kern="1200" dirty="0" err="1" smtClean="0">
                <a:solidFill>
                  <a:schemeClr val="tx1"/>
                </a:solidFill>
                <a:latin typeface="+mn-lt"/>
                <a:ea typeface="+mn-ea"/>
                <a:cs typeface="+mn-cs"/>
              </a:rPr>
              <a:t>fibres</a:t>
            </a:r>
            <a:r>
              <a:rPr lang="en-US" sz="1200" kern="1200" dirty="0" smtClean="0">
                <a:solidFill>
                  <a:schemeClr val="tx1"/>
                </a:solidFill>
                <a:latin typeface="+mn-lt"/>
                <a:ea typeface="+mn-ea"/>
                <a:cs typeface="+mn-cs"/>
              </a:rPr>
              <a:t>, originating superficially in the skin, conveys impulses to the dorsal horn of the spinal cord and then via the </a:t>
            </a:r>
            <a:r>
              <a:rPr lang="en-US" sz="1200" kern="1200" dirty="0" err="1" smtClean="0">
                <a:solidFill>
                  <a:schemeClr val="tx1"/>
                </a:solidFill>
                <a:latin typeface="+mn-lt"/>
                <a:ea typeface="+mn-ea"/>
                <a:cs typeface="+mn-cs"/>
              </a:rPr>
              <a:t>spinothalamic</a:t>
            </a:r>
            <a:r>
              <a:rPr lang="en-US" sz="1200" kern="1200" dirty="0" smtClean="0">
                <a:solidFill>
                  <a:schemeClr val="tx1"/>
                </a:solidFill>
                <a:latin typeface="+mn-lt"/>
                <a:ea typeface="+mn-ea"/>
                <a:cs typeface="+mn-cs"/>
              </a:rPr>
              <a:t> tract to the thalamus, and on to the </a:t>
            </a:r>
            <a:r>
              <a:rPr lang="en-US" sz="1200" kern="1200" dirty="0" err="1" smtClean="0">
                <a:solidFill>
                  <a:schemeClr val="tx1"/>
                </a:solidFill>
                <a:latin typeface="+mn-lt"/>
                <a:ea typeface="+mn-ea"/>
                <a:cs typeface="+mn-cs"/>
              </a:rPr>
              <a:t>somatosensory</a:t>
            </a:r>
            <a:r>
              <a:rPr lang="en-US" sz="1200" kern="1200" dirty="0" smtClean="0">
                <a:solidFill>
                  <a:schemeClr val="tx1"/>
                </a:solidFill>
                <a:latin typeface="+mn-lt"/>
                <a:ea typeface="+mn-ea"/>
                <a:cs typeface="+mn-cs"/>
              </a:rPr>
              <a:t> cortex. These C‐</a:t>
            </a:r>
            <a:r>
              <a:rPr lang="en-US" sz="1200" kern="1200" dirty="0" err="1" smtClean="0">
                <a:solidFill>
                  <a:schemeClr val="tx1"/>
                </a:solidFill>
                <a:latin typeface="+mn-lt"/>
                <a:ea typeface="+mn-ea"/>
                <a:cs typeface="+mn-cs"/>
              </a:rPr>
              <a:t>fibres</a:t>
            </a:r>
            <a:r>
              <a:rPr lang="en-US" sz="1200" kern="1200" dirty="0" smtClean="0">
                <a:solidFill>
                  <a:schemeClr val="tx1"/>
                </a:solidFill>
                <a:latin typeface="+mn-lt"/>
                <a:ea typeface="+mn-ea"/>
                <a:cs typeface="+mn-cs"/>
              </a:rPr>
              <a:t> are anatomically identical to those associated with the mediation of pain but functionally distinct. </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group of potential chemical mediators is large and is steadily increasing. It contains amines (e.g. histamine, serotonin), proteases (e.g. </a:t>
            </a:r>
            <a:r>
              <a:rPr lang="en-US" sz="1200" kern="1200" dirty="0" err="1" smtClean="0">
                <a:solidFill>
                  <a:schemeClr val="tx1"/>
                </a:solidFill>
                <a:latin typeface="+mn-lt"/>
                <a:ea typeface="+mn-ea"/>
                <a:cs typeface="+mn-cs"/>
              </a:rPr>
              <a:t>tryptases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neuropeptides</a:t>
            </a:r>
            <a:r>
              <a:rPr lang="en-US" sz="1200" kern="1200" dirty="0" smtClean="0">
                <a:solidFill>
                  <a:schemeClr val="tx1"/>
                </a:solidFill>
                <a:latin typeface="+mn-lt"/>
                <a:ea typeface="+mn-ea"/>
                <a:cs typeface="+mn-cs"/>
              </a:rPr>
              <a:t> (e.g. substance P (SP), </a:t>
            </a:r>
            <a:r>
              <a:rPr lang="en-US" sz="1200" kern="1200" dirty="0" err="1" smtClean="0">
                <a:solidFill>
                  <a:schemeClr val="tx1"/>
                </a:solidFill>
                <a:latin typeface="+mn-lt"/>
                <a:ea typeface="+mn-ea"/>
                <a:cs typeface="+mn-cs"/>
              </a:rPr>
              <a:t>calcitonin</a:t>
            </a:r>
            <a:r>
              <a:rPr lang="en-US" sz="1200" kern="1200" dirty="0" smtClean="0">
                <a:solidFill>
                  <a:schemeClr val="tx1"/>
                </a:solidFill>
                <a:latin typeface="+mn-lt"/>
                <a:ea typeface="+mn-ea"/>
                <a:cs typeface="+mn-cs"/>
              </a:rPr>
              <a:t> gene-related peptide (CGRP), </a:t>
            </a:r>
            <a:r>
              <a:rPr lang="en-US" sz="1200" kern="1200" dirty="0" err="1" smtClean="0">
                <a:solidFill>
                  <a:schemeClr val="tx1"/>
                </a:solidFill>
                <a:latin typeface="+mn-lt"/>
                <a:ea typeface="+mn-ea"/>
                <a:cs typeface="+mn-cs"/>
              </a:rPr>
              <a:t>bradykinin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opioids</a:t>
            </a:r>
            <a:r>
              <a:rPr lang="en-US" sz="1200" kern="1200" dirty="0" smtClean="0">
                <a:solidFill>
                  <a:schemeClr val="tx1"/>
                </a:solidFill>
                <a:latin typeface="+mn-lt"/>
                <a:ea typeface="+mn-ea"/>
                <a:cs typeface="+mn-cs"/>
              </a:rPr>
              <a:t> (morphine, beta-, met-, </a:t>
            </a:r>
            <a:r>
              <a:rPr lang="en-US" sz="1200" kern="1200" dirty="0" err="1" smtClean="0">
                <a:solidFill>
                  <a:schemeClr val="tx1"/>
                </a:solidFill>
                <a:latin typeface="+mn-lt"/>
                <a:ea typeface="+mn-ea"/>
                <a:cs typeface="+mn-cs"/>
              </a:rPr>
              <a:t>leu-enkephalin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eicosanoids</a:t>
            </a:r>
            <a:r>
              <a:rPr lang="en-US" sz="1200" kern="1200" dirty="0" smtClean="0">
                <a:solidFill>
                  <a:schemeClr val="tx1"/>
                </a:solidFill>
                <a:latin typeface="+mn-lt"/>
                <a:ea typeface="+mn-ea"/>
                <a:cs typeface="+mn-cs"/>
              </a:rPr>
              <a:t>, growth factors and cytokines</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Histamine is stored in mast cells and </a:t>
            </a:r>
            <a:r>
              <a:rPr lang="en-US" sz="1200" kern="1200" dirty="0" err="1" smtClean="0">
                <a:solidFill>
                  <a:schemeClr val="tx1"/>
                </a:solidFill>
                <a:latin typeface="+mn-lt"/>
                <a:ea typeface="+mn-ea"/>
                <a:cs typeface="+mn-cs"/>
              </a:rPr>
              <a:t>keratinocytes</a:t>
            </a:r>
            <a:r>
              <a:rPr lang="en-US" sz="1200" kern="1200" dirty="0" smtClean="0">
                <a:solidFill>
                  <a:schemeClr val="tx1"/>
                </a:solidFill>
                <a:latin typeface="+mn-lt"/>
                <a:ea typeface="+mn-ea"/>
                <a:cs typeface="+mn-cs"/>
              </a:rPr>
              <a:t> while H</a:t>
            </a:r>
            <a:r>
              <a:rPr lang="en-US" sz="1200" kern="1200" baseline="-25000" dirty="0" smtClean="0">
                <a:solidFill>
                  <a:schemeClr val="tx1"/>
                </a:solidFill>
                <a:latin typeface="+mn-lt"/>
                <a:ea typeface="+mn-ea"/>
                <a:cs typeface="+mn-cs"/>
              </a:rPr>
              <a:t>1</a:t>
            </a:r>
            <a:r>
              <a:rPr lang="en-US" sz="1200" kern="1200" baseline="300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H</a:t>
            </a:r>
            <a:r>
              <a:rPr lang="en-US" sz="1200" kern="1200" baseline="-25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receptors are present on sensory nerve fibers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err="1" smtClean="0">
                <a:solidFill>
                  <a:srgbClr val="FF0000"/>
                </a:solidFill>
                <a:latin typeface="+mn-lt"/>
                <a:ea typeface="+mn-ea"/>
                <a:cs typeface="+mn-cs"/>
              </a:rPr>
              <a:t>Aδ</a:t>
            </a:r>
            <a:r>
              <a:rPr lang="en-US" sz="1200" kern="1200" dirty="0" smtClean="0">
                <a:solidFill>
                  <a:srgbClr val="FF0000"/>
                </a:solidFill>
                <a:latin typeface="+mn-lt"/>
                <a:ea typeface="+mn-ea"/>
                <a:cs typeface="+mn-cs"/>
              </a:rPr>
              <a:t> and </a:t>
            </a:r>
            <a:r>
              <a:rPr lang="en-US" sz="1200" b="1" kern="1200" dirty="0" smtClean="0">
                <a:solidFill>
                  <a:srgbClr val="FF0000"/>
                </a:solidFill>
                <a:latin typeface="+mn-lt"/>
                <a:ea typeface="+mn-ea"/>
                <a:cs typeface="+mn-cs"/>
              </a:rPr>
              <a:t>C </a:t>
            </a:r>
            <a:r>
              <a:rPr lang="en-US" sz="1200" b="1" kern="1200" dirty="0" err="1" smtClean="0">
                <a:solidFill>
                  <a:srgbClr val="FF0000"/>
                </a:solidFill>
                <a:latin typeface="+mn-lt"/>
                <a:ea typeface="+mn-ea"/>
                <a:cs typeface="+mn-cs"/>
              </a:rPr>
              <a:t>fibres</a:t>
            </a:r>
            <a:r>
              <a:rPr lang="en-US" sz="1200" b="1" kern="1200" dirty="0" smtClean="0">
                <a:solidFill>
                  <a:srgbClr val="FF0000"/>
                </a:solidFill>
                <a:latin typeface="+mn-lt"/>
                <a:ea typeface="+mn-ea"/>
                <a:cs typeface="+mn-cs"/>
              </a:rPr>
              <a:t> are involved in the conduction of thermal and pain/itch sensation, </a:t>
            </a:r>
            <a:r>
              <a:rPr lang="en-US" sz="1200" b="1" kern="1200" dirty="0" smtClean="0">
                <a:solidFill>
                  <a:schemeClr val="tx1"/>
                </a:solidFill>
                <a:latin typeface="+mn-lt"/>
                <a:ea typeface="+mn-ea"/>
                <a:cs typeface="+mn-cs"/>
              </a:rPr>
              <a:t>while </a:t>
            </a:r>
            <a:r>
              <a:rPr lang="en-US" sz="1200" b="1" kern="1200" dirty="0" err="1" smtClean="0">
                <a:solidFill>
                  <a:schemeClr val="tx1"/>
                </a:solidFill>
                <a:latin typeface="+mn-lt"/>
                <a:ea typeface="+mn-ea"/>
                <a:cs typeface="+mn-cs"/>
              </a:rPr>
              <a:t>Aβ</a:t>
            </a:r>
            <a:r>
              <a:rPr lang="en-US" sz="1200" b="1" kern="1200" dirty="0" smtClean="0">
                <a:solidFill>
                  <a:schemeClr val="tx1"/>
                </a:solidFill>
                <a:latin typeface="+mn-lt"/>
                <a:ea typeface="+mn-ea"/>
                <a:cs typeface="+mn-cs"/>
              </a:rPr>
              <a:t> nerve </a:t>
            </a:r>
            <a:r>
              <a:rPr lang="en-US" sz="1200" b="1" kern="1200" dirty="0" err="1" smtClean="0">
                <a:solidFill>
                  <a:schemeClr val="tx1"/>
                </a:solidFill>
                <a:latin typeface="+mn-lt"/>
                <a:ea typeface="+mn-ea"/>
                <a:cs typeface="+mn-cs"/>
              </a:rPr>
              <a:t>fibres</a:t>
            </a:r>
            <a:r>
              <a:rPr lang="en-US" sz="1200" b="1" kern="1200" dirty="0" smtClean="0">
                <a:solidFill>
                  <a:schemeClr val="tx1"/>
                </a:solidFill>
                <a:latin typeface="+mn-lt"/>
                <a:ea typeface="+mn-ea"/>
                <a:cs typeface="+mn-cs"/>
              </a:rPr>
              <a:t> conduct touch </a:t>
            </a:r>
            <a:r>
              <a:rPr lang="en-US" sz="1200" kern="1200" dirty="0" smtClean="0">
                <a:solidFill>
                  <a:schemeClr val="tx1"/>
                </a:solidFill>
                <a:latin typeface="+mn-lt"/>
                <a:ea typeface="+mn-ea"/>
                <a:cs typeface="+mn-cs"/>
              </a:rPr>
              <a:t>sensation.[</a:t>
            </a:r>
            <a:r>
              <a:rPr lang="en-US" sz="1200" u="none" strike="noStrike" kern="1200" dirty="0" smtClean="0">
                <a:solidFill>
                  <a:schemeClr val="tx1"/>
                </a:solidFill>
                <a:latin typeface="+mn-lt"/>
                <a:ea typeface="+mn-ea"/>
                <a:cs typeface="+mn-cs"/>
                <a:hlinkClick r:id="" action="ppaction://hlinkfile"/>
              </a:rPr>
              <a:t>30</a:t>
            </a:r>
            <a:r>
              <a:rPr lang="en-US" sz="1200" kern="1200" dirty="0" smtClean="0">
                <a:solidFill>
                  <a:schemeClr val="tx1"/>
                </a:solidFill>
                <a:latin typeface="+mn-lt"/>
                <a:ea typeface="+mn-ea"/>
                <a:cs typeface="+mn-cs"/>
              </a:rPr>
              <a:t>]Neurons that signal pain and irritation exist in both the </a:t>
            </a:r>
            <a:r>
              <a:rPr lang="en-US" sz="1200" kern="1200" dirty="0" err="1" smtClean="0">
                <a:solidFill>
                  <a:schemeClr val="tx1"/>
                </a:solidFill>
                <a:latin typeface="+mn-lt"/>
                <a:ea typeface="+mn-ea"/>
                <a:cs typeface="+mn-cs"/>
              </a:rPr>
              <a:t>myelinated</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unmyelinated</a:t>
            </a:r>
            <a:r>
              <a:rPr lang="en-US" sz="1200" kern="1200" dirty="0" smtClean="0">
                <a:solidFill>
                  <a:schemeClr val="tx1"/>
                </a:solidFill>
                <a:latin typeface="+mn-lt"/>
                <a:ea typeface="+mn-ea"/>
                <a:cs typeface="+mn-cs"/>
              </a:rPr>
              <a:t> populations, and have been given the name ‘</a:t>
            </a:r>
            <a:r>
              <a:rPr lang="en-US" sz="1200" kern="1200" dirty="0" err="1" smtClean="0">
                <a:solidFill>
                  <a:schemeClr val="tx1"/>
                </a:solidFill>
                <a:latin typeface="+mn-lt"/>
                <a:ea typeface="+mn-ea"/>
                <a:cs typeface="+mn-cs"/>
              </a:rPr>
              <a:t>nociceptors</a:t>
            </a:r>
            <a:r>
              <a:rPr lang="en-US" sz="1200" kern="1200" dirty="0" smtClean="0">
                <a:solidFill>
                  <a:schemeClr val="tx1"/>
                </a:solidFill>
                <a:latin typeface="+mn-lt"/>
                <a:ea typeface="+mn-ea"/>
                <a:cs typeface="+mn-cs"/>
              </a:rPr>
              <a:t>’ to indicate their responsiveness to noxious stimuli. Painful sensation evoked by activating </a:t>
            </a:r>
            <a:r>
              <a:rPr lang="en-US" sz="1200" kern="1200" dirty="0" err="1" smtClean="0">
                <a:solidFill>
                  <a:schemeClr val="tx1"/>
                </a:solidFill>
                <a:latin typeface="+mn-lt"/>
                <a:ea typeface="+mn-ea"/>
                <a:cs typeface="+mn-cs"/>
              </a:rPr>
              <a:t>myelinated</a:t>
            </a:r>
            <a:r>
              <a:rPr lang="en-US" sz="1200" kern="1200" dirty="0" smtClean="0">
                <a:solidFill>
                  <a:schemeClr val="tx1"/>
                </a:solidFill>
                <a:latin typeface="+mn-lt"/>
                <a:ea typeface="+mn-ea"/>
                <a:cs typeface="+mn-cs"/>
              </a:rPr>
              <a:t> neurons is different in quality (e.g. stinging, pricking) from the dull, aching pain evoked by the recruitment of </a:t>
            </a:r>
            <a:r>
              <a:rPr lang="en-US" sz="1200" kern="1200" dirty="0" err="1" smtClean="0">
                <a:solidFill>
                  <a:schemeClr val="tx1"/>
                </a:solidFill>
                <a:latin typeface="+mn-lt"/>
                <a:ea typeface="+mn-ea"/>
                <a:cs typeface="+mn-cs"/>
              </a:rPr>
              <a:t>unmyelinated</a:t>
            </a:r>
            <a:r>
              <a:rPr lang="en-US" sz="1200" kern="1200" dirty="0" smtClean="0">
                <a:solidFill>
                  <a:schemeClr val="tx1"/>
                </a:solidFill>
                <a:latin typeface="+mn-lt"/>
                <a:ea typeface="+mn-ea"/>
                <a:cs typeface="+mn-cs"/>
              </a:rPr>
              <a:t> neurons. [</a:t>
            </a:r>
            <a:r>
              <a:rPr lang="en-US" sz="1200" u="none" strike="noStrike" kern="1200" dirty="0" smtClean="0">
                <a:solidFill>
                  <a:schemeClr val="tx1"/>
                </a:solidFill>
                <a:latin typeface="+mn-lt"/>
                <a:ea typeface="+mn-ea"/>
                <a:cs typeface="+mn-cs"/>
                <a:hlinkClick r:id="" action="ppaction://hlinkfile"/>
              </a:rPr>
              <a:t>1</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11</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Nociceptive</a:t>
            </a:r>
            <a:r>
              <a:rPr lang="en-US" sz="1200" kern="1200" dirty="0" smtClean="0">
                <a:solidFill>
                  <a:schemeClr val="tx1"/>
                </a:solidFill>
                <a:latin typeface="+mn-lt"/>
                <a:ea typeface="+mn-ea"/>
                <a:cs typeface="+mn-cs"/>
              </a:rPr>
              <a:t> neurons can be activated by mechanical, thermal and chemical stimuli. They can be sub- grouped on the basis of conducting velocity, mechanical threshold, responsiveness to thermal stimuli and activation by specific chemicals. Their individual responsiveness differs: some respond to single stimuli only, others to several stimuli.[</a:t>
            </a:r>
            <a:r>
              <a:rPr lang="en-US" sz="1200" u="none" strike="noStrike" kern="1200" dirty="0" smtClean="0">
                <a:solidFill>
                  <a:schemeClr val="tx1"/>
                </a:solidFill>
                <a:latin typeface="+mn-lt"/>
                <a:ea typeface="+mn-ea"/>
                <a:cs typeface="+mn-cs"/>
                <a:hlinkClick r:id="" action="ppaction://hlinkfile"/>
              </a:rPr>
              <a:t>1</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11</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This complex system enables the CNS to clearly distinguish between incoming signals from different neurons in quality and localization. Moreover, </a:t>
            </a:r>
            <a:r>
              <a:rPr lang="en-US" sz="1200" b="1" kern="1200" dirty="0" smtClean="0">
                <a:solidFill>
                  <a:schemeClr val="tx1"/>
                </a:solidFill>
                <a:latin typeface="+mn-lt"/>
                <a:ea typeface="+mn-ea"/>
                <a:cs typeface="+mn-cs"/>
              </a:rPr>
              <a:t>C-</a:t>
            </a:r>
            <a:r>
              <a:rPr lang="en-US" sz="1200" b="1" kern="1200" dirty="0" err="1" smtClean="0">
                <a:solidFill>
                  <a:schemeClr val="tx1"/>
                </a:solidFill>
                <a:latin typeface="+mn-lt"/>
                <a:ea typeface="+mn-ea"/>
                <a:cs typeface="+mn-cs"/>
              </a:rPr>
              <a:t>fibres</a:t>
            </a:r>
            <a:r>
              <a:rPr lang="en-US" sz="1200" b="1" kern="1200" dirty="0" smtClean="0">
                <a:solidFill>
                  <a:schemeClr val="tx1"/>
                </a:solidFill>
                <a:latin typeface="+mn-lt"/>
                <a:ea typeface="+mn-ea"/>
                <a:cs typeface="+mn-cs"/>
              </a:rPr>
              <a:t> have contacts and maintain cross-talk with other skin cells such as </a:t>
            </a:r>
            <a:r>
              <a:rPr lang="en-US" sz="1200" b="1" kern="1200" dirty="0" err="1" smtClean="0">
                <a:solidFill>
                  <a:schemeClr val="tx1"/>
                </a:solidFill>
                <a:latin typeface="+mn-lt"/>
                <a:ea typeface="+mn-ea"/>
                <a:cs typeface="+mn-cs"/>
              </a:rPr>
              <a:t>keratinocytes</a:t>
            </a:r>
            <a:r>
              <a:rPr lang="en-US" sz="1200" b="1" kern="1200" dirty="0" smtClean="0">
                <a:solidFill>
                  <a:schemeClr val="tx1"/>
                </a:solidFill>
                <a:latin typeface="+mn-lt"/>
                <a:ea typeface="+mn-ea"/>
                <a:cs typeface="+mn-cs"/>
              </a:rPr>
              <a:t>, </a:t>
            </a:r>
            <a:r>
              <a:rPr lang="en-US" sz="1200" b="1" kern="1200" dirty="0" err="1" smtClean="0">
                <a:solidFill>
                  <a:schemeClr val="tx1"/>
                </a:solidFill>
                <a:latin typeface="+mn-lt"/>
                <a:ea typeface="+mn-ea"/>
                <a:cs typeface="+mn-cs"/>
              </a:rPr>
              <a:t>Langerhans</a:t>
            </a:r>
            <a:r>
              <a:rPr lang="en-US" sz="1200" b="1" kern="1200" dirty="0" smtClean="0">
                <a:solidFill>
                  <a:schemeClr val="tx1"/>
                </a:solidFill>
                <a:latin typeface="+mn-lt"/>
                <a:ea typeface="+mn-ea"/>
                <a:cs typeface="+mn-cs"/>
              </a:rPr>
              <a:t> cells, mast cells and inflammatory cells.[</a:t>
            </a:r>
            <a:r>
              <a:rPr lang="en-US" sz="1200" u="none" strike="noStrike" kern="1200" dirty="0" smtClean="0">
                <a:solidFill>
                  <a:schemeClr val="tx1"/>
                </a:solidFill>
                <a:latin typeface="+mn-lt"/>
                <a:ea typeface="+mn-ea"/>
                <a:cs typeface="+mn-cs"/>
                <a:hlinkClick r:id="" action="ppaction://hlinkfile"/>
              </a:rPr>
              <a:t>30</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31</a:t>
            </a:r>
            <a:r>
              <a:rPr lang="en-US" sz="1200" kern="1200" dirty="0" smtClean="0">
                <a:solidFill>
                  <a:schemeClr val="tx1"/>
                </a:solidFill>
                <a:latin typeface="+mn-lt"/>
                <a:ea typeface="+mn-ea"/>
                <a:cs typeface="+mn-cs"/>
              </a:rPr>
              <a:t>] This enables sensory nerves, not only to function as an  afferent system, which conducts stimuli from the skin to the CNS, but also as an efferent system, which stimulates </a:t>
            </a:r>
            <a:r>
              <a:rPr lang="en-US" sz="1200" kern="1200" dirty="0" err="1" smtClean="0">
                <a:solidFill>
                  <a:schemeClr val="tx1"/>
                </a:solidFill>
                <a:latin typeface="+mn-lt"/>
                <a:ea typeface="+mn-ea"/>
                <a:cs typeface="+mn-cs"/>
              </a:rPr>
              <a:t>cutaneous</a:t>
            </a:r>
            <a:r>
              <a:rPr lang="en-US" sz="1200" kern="1200" dirty="0" smtClean="0">
                <a:solidFill>
                  <a:schemeClr val="tx1"/>
                </a:solidFill>
                <a:latin typeface="+mn-lt"/>
                <a:ea typeface="+mn-ea"/>
                <a:cs typeface="+mn-cs"/>
              </a:rPr>
              <a:t> cells by secreting several kinds of </a:t>
            </a:r>
            <a:r>
              <a:rPr lang="en-US" sz="1200" kern="1200" dirty="0" err="1" smtClean="0">
                <a:solidFill>
                  <a:schemeClr val="tx1"/>
                </a:solidFill>
                <a:latin typeface="+mn-lt"/>
                <a:ea typeface="+mn-ea"/>
                <a:cs typeface="+mn-cs"/>
              </a:rPr>
              <a:t>neuropeptides</a:t>
            </a:r>
            <a:r>
              <a:rPr lang="en-US" sz="1200" kern="1200" dirty="0" smtClean="0">
                <a:solidFill>
                  <a:schemeClr val="tx1"/>
                </a:solidFill>
                <a:latin typeface="+mn-lt"/>
                <a:ea typeface="+mn-ea"/>
                <a:cs typeface="+mn-cs"/>
              </a:rPr>
              <a:t>.  In addition, sensory sensations can be modified in intensity and quality by this interaction.[</a:t>
            </a:r>
            <a:r>
              <a:rPr lang="en-US" sz="1200" u="none" strike="noStrike" kern="1200" dirty="0" smtClean="0">
                <a:solidFill>
                  <a:schemeClr val="tx1"/>
                </a:solidFill>
                <a:latin typeface="+mn-lt"/>
                <a:ea typeface="+mn-ea"/>
                <a:cs typeface="+mn-cs"/>
                <a:hlinkClick r:id="" action="ppaction://hlinkfile"/>
              </a:rPr>
              <a:t>30</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31</a:t>
            </a:r>
            <a:r>
              <a:rPr lang="en-US" sz="1200" kern="120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schematic illustration of multiple anatomical pathways for itch, including transduction at the peripheral terminals in the skin, synaptic transmission in the spinal cord, and central projections to the thalamus. </a:t>
            </a:r>
            <a:r>
              <a:rPr lang="en-US" sz="1200" b="1" i="0" kern="1200" dirty="0" smtClean="0">
                <a:solidFill>
                  <a:schemeClr val="tx1"/>
                </a:solidFill>
                <a:latin typeface="+mn-lt"/>
                <a:ea typeface="+mn-ea"/>
                <a:cs typeface="+mn-cs"/>
              </a:rPr>
              <a:t>(a)</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Polymodal</a:t>
            </a:r>
            <a:r>
              <a:rPr lang="en-US" sz="1200" b="0" i="0" kern="1200" dirty="0" smtClean="0">
                <a:solidFill>
                  <a:schemeClr val="tx1"/>
                </a:solidFill>
                <a:latin typeface="+mn-lt"/>
                <a:ea typeface="+mn-ea"/>
                <a:cs typeface="+mn-cs"/>
              </a:rPr>
              <a:t> C-fibers are activated in the epidermis by the non-</a:t>
            </a:r>
            <a:r>
              <a:rPr lang="en-US" sz="1200" b="0" i="0" kern="1200" dirty="0" err="1" smtClean="0">
                <a:solidFill>
                  <a:schemeClr val="tx1"/>
                </a:solidFill>
                <a:latin typeface="+mn-lt"/>
                <a:ea typeface="+mn-ea"/>
                <a:cs typeface="+mn-cs"/>
              </a:rPr>
              <a:t>histaminergic</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pruritogen</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cowhage</a:t>
            </a:r>
            <a:r>
              <a:rPr lang="en-US" sz="1200" b="0" i="0" kern="1200" dirty="0" smtClean="0">
                <a:solidFill>
                  <a:schemeClr val="tx1"/>
                </a:solidFill>
                <a:latin typeface="+mn-lt"/>
                <a:ea typeface="+mn-ea"/>
                <a:cs typeface="+mn-cs"/>
              </a:rPr>
              <a:t>. Box A: </a:t>
            </a:r>
            <a:r>
              <a:rPr lang="en-US" sz="1200" b="0" i="0" kern="1200" dirty="0" err="1" smtClean="0">
                <a:solidFill>
                  <a:schemeClr val="tx1"/>
                </a:solidFill>
                <a:latin typeface="+mn-lt"/>
                <a:ea typeface="+mn-ea"/>
                <a:cs typeface="+mn-cs"/>
              </a:rPr>
              <a:t>cowhage</a:t>
            </a:r>
            <a:r>
              <a:rPr lang="en-US" sz="1200" b="0" i="0" kern="1200" dirty="0" smtClean="0">
                <a:solidFill>
                  <a:schemeClr val="tx1"/>
                </a:solidFill>
                <a:latin typeface="+mn-lt"/>
                <a:ea typeface="+mn-ea"/>
                <a:cs typeface="+mn-cs"/>
              </a:rPr>
              <a:t> releases </a:t>
            </a:r>
            <a:r>
              <a:rPr lang="en-US" sz="1200" b="0" i="0" kern="1200" dirty="0" err="1" smtClean="0">
                <a:solidFill>
                  <a:schemeClr val="tx1"/>
                </a:solidFill>
                <a:latin typeface="+mn-lt"/>
                <a:ea typeface="+mn-ea"/>
                <a:cs typeface="+mn-cs"/>
              </a:rPr>
              <a:t>mucunain</a:t>
            </a:r>
            <a:r>
              <a:rPr lang="en-US" sz="1200" b="0" i="0" kern="1200" dirty="0" smtClean="0">
                <a:solidFill>
                  <a:schemeClr val="tx1"/>
                </a:solidFill>
                <a:latin typeface="+mn-lt"/>
                <a:ea typeface="+mn-ea"/>
                <a:cs typeface="+mn-cs"/>
              </a:rPr>
              <a:t>, a protease that cleaves and activates the protease-activated receptor 2 (PAR-2) located in the peripheral terminal. Activation of PAR-2 activates </a:t>
            </a:r>
            <a:r>
              <a:rPr lang="en-US" sz="1200" b="0" i="0" kern="1200" dirty="0" err="1" smtClean="0">
                <a:solidFill>
                  <a:schemeClr val="tx1"/>
                </a:solidFill>
                <a:latin typeface="+mn-lt"/>
                <a:ea typeface="+mn-ea"/>
                <a:cs typeface="+mn-cs"/>
              </a:rPr>
              <a:t>phospholipase</a:t>
            </a:r>
            <a:r>
              <a:rPr lang="en-US" sz="1200" b="0" i="0" kern="1200" dirty="0" smtClean="0">
                <a:solidFill>
                  <a:schemeClr val="tx1"/>
                </a:solidFill>
                <a:latin typeface="+mn-lt"/>
                <a:ea typeface="+mn-ea"/>
                <a:cs typeface="+mn-cs"/>
              </a:rPr>
              <a:t> C (PLC), which in turn sensitizes transient receptor potential vanilloid-1 and ankyrin-1 (TRPV1 and TRPA1) channels. </a:t>
            </a:r>
            <a:endParaRPr lang="en-US" sz="1200" kern="120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err="1" smtClean="0">
                <a:solidFill>
                  <a:schemeClr val="tx1"/>
                </a:solidFill>
                <a:latin typeface="+mn-lt"/>
                <a:ea typeface="+mn-ea"/>
                <a:cs typeface="+mn-cs"/>
              </a:rPr>
              <a:t>Pruritic</a:t>
            </a:r>
            <a:r>
              <a:rPr lang="en-US" sz="1200" kern="1200" dirty="0" smtClean="0">
                <a:solidFill>
                  <a:schemeClr val="tx1"/>
                </a:solidFill>
                <a:latin typeface="+mn-lt"/>
                <a:ea typeface="+mn-ea"/>
                <a:cs typeface="+mn-cs"/>
              </a:rPr>
              <a:t> stimuli enter the central nervous system (CNS) via </a:t>
            </a:r>
            <a:r>
              <a:rPr lang="en-US" sz="1200" kern="1200" dirty="0" err="1" smtClean="0">
                <a:solidFill>
                  <a:schemeClr val="tx1"/>
                </a:solidFill>
                <a:latin typeface="+mn-lt"/>
                <a:ea typeface="+mn-ea"/>
                <a:cs typeface="+mn-cs"/>
              </a:rPr>
              <a:t>unmyelinated</a:t>
            </a:r>
            <a:r>
              <a:rPr lang="en-US" sz="1200" kern="1200" dirty="0" smtClean="0">
                <a:solidFill>
                  <a:schemeClr val="tx1"/>
                </a:solidFill>
                <a:latin typeface="+mn-lt"/>
                <a:ea typeface="+mn-ea"/>
                <a:cs typeface="+mn-cs"/>
              </a:rPr>
              <a:t> C-</a:t>
            </a:r>
            <a:r>
              <a:rPr lang="en-US" sz="1200" kern="1200" dirty="0" err="1" smtClean="0">
                <a:solidFill>
                  <a:schemeClr val="tx1"/>
                </a:solidFill>
                <a:latin typeface="+mn-lt"/>
                <a:ea typeface="+mn-ea"/>
                <a:cs typeface="+mn-cs"/>
              </a:rPr>
              <a:t>fibres</a:t>
            </a:r>
            <a:r>
              <a:rPr lang="en-US" sz="1200" kern="1200" dirty="0" smtClean="0">
                <a:solidFill>
                  <a:schemeClr val="tx1"/>
                </a:solidFill>
                <a:latin typeface="+mn-lt"/>
                <a:ea typeface="+mn-ea"/>
                <a:cs typeface="+mn-cs"/>
              </a:rPr>
              <a:t> and possibly </a:t>
            </a:r>
            <a:r>
              <a:rPr lang="en-US" sz="1200" kern="1200" dirty="0" err="1" smtClean="0">
                <a:solidFill>
                  <a:schemeClr val="tx1"/>
                </a:solidFill>
                <a:latin typeface="+mn-lt"/>
                <a:ea typeface="+mn-ea"/>
                <a:cs typeface="+mn-cs"/>
              </a:rPr>
              <a:t>Aδ-fibres</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11</a:t>
            </a:r>
            <a:r>
              <a:rPr lang="en-US" sz="1200" kern="1200" dirty="0" smtClean="0">
                <a:solidFill>
                  <a:schemeClr val="tx1"/>
                </a:solidFill>
                <a:latin typeface="+mn-lt"/>
                <a:ea typeface="+mn-ea"/>
                <a:cs typeface="+mn-cs"/>
              </a:rPr>
              <a:t>] The axon enters through the dorsal horn for spinal dermatomes or the trigeminal equivalent of the brainstem for head and neck pruritus. After synaptic connection within the </a:t>
            </a:r>
            <a:r>
              <a:rPr lang="en-US" sz="1200" kern="1200" dirty="0" err="1" smtClean="0">
                <a:solidFill>
                  <a:schemeClr val="tx1"/>
                </a:solidFill>
                <a:latin typeface="+mn-lt"/>
                <a:ea typeface="+mn-ea"/>
                <a:cs typeface="+mn-cs"/>
              </a:rPr>
              <a:t>ipsilateral</a:t>
            </a:r>
            <a:r>
              <a:rPr lang="en-US" sz="1200" kern="1200" dirty="0" smtClean="0">
                <a:solidFill>
                  <a:schemeClr val="tx1"/>
                </a:solidFill>
                <a:latin typeface="+mn-lt"/>
                <a:ea typeface="+mn-ea"/>
                <a:cs typeface="+mn-cs"/>
              </a:rPr>
              <a:t> grey column of the spinal cord, processing and control of the transmission occur prior to crossing the midline. After synaptic transmission with the next neuron, the </a:t>
            </a:r>
            <a:r>
              <a:rPr lang="en-US" sz="1200" kern="1200" dirty="0" err="1" smtClean="0">
                <a:solidFill>
                  <a:schemeClr val="tx1"/>
                </a:solidFill>
                <a:latin typeface="+mn-lt"/>
                <a:ea typeface="+mn-ea"/>
                <a:cs typeface="+mn-cs"/>
              </a:rPr>
              <a:t>fibre</a:t>
            </a:r>
            <a:r>
              <a:rPr lang="en-US" sz="1200" kern="1200" dirty="0" smtClean="0">
                <a:solidFill>
                  <a:schemeClr val="tx1"/>
                </a:solidFill>
                <a:latin typeface="+mn-lt"/>
                <a:ea typeface="+mn-ea"/>
                <a:cs typeface="+mn-cs"/>
              </a:rPr>
              <a:t> ascends within the </a:t>
            </a:r>
            <a:r>
              <a:rPr lang="en-US" sz="1200" kern="1200" dirty="0" err="1" smtClean="0">
                <a:solidFill>
                  <a:schemeClr val="tx1"/>
                </a:solidFill>
                <a:latin typeface="+mn-lt"/>
                <a:ea typeface="+mn-ea"/>
                <a:cs typeface="+mn-cs"/>
              </a:rPr>
              <a:t>contralateral</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spinothalamic</a:t>
            </a:r>
            <a:r>
              <a:rPr lang="en-US" sz="1200" kern="1200" dirty="0" smtClean="0">
                <a:solidFill>
                  <a:schemeClr val="tx1"/>
                </a:solidFill>
                <a:latin typeface="+mn-lt"/>
                <a:ea typeface="+mn-ea"/>
                <a:cs typeface="+mn-cs"/>
              </a:rPr>
              <a:t> tract.[</a:t>
            </a:r>
            <a:r>
              <a:rPr lang="en-US" sz="1200" u="none" strike="noStrike" kern="1200" dirty="0" smtClean="0">
                <a:solidFill>
                  <a:schemeClr val="tx1"/>
                </a:solidFill>
                <a:latin typeface="+mn-lt"/>
                <a:ea typeface="+mn-ea"/>
                <a:cs typeface="+mn-cs"/>
                <a:hlinkClick r:id="" action="ppaction://hlinkfile"/>
              </a:rPr>
              <a:t>11</a:t>
            </a:r>
            <a:r>
              <a:rPr lang="en-US" sz="1200" kern="1200" dirty="0" smtClean="0">
                <a:solidFill>
                  <a:schemeClr val="tx1"/>
                </a:solidFill>
                <a:latin typeface="+mn-lt"/>
                <a:ea typeface="+mn-ea"/>
                <a:cs typeface="+mn-cs"/>
              </a:rPr>
              <a:t>,</a:t>
            </a:r>
            <a:r>
              <a:rPr lang="en-US" sz="1200" u="none" strike="noStrike" kern="1200" dirty="0" smtClean="0">
                <a:solidFill>
                  <a:schemeClr val="tx1"/>
                </a:solidFill>
                <a:latin typeface="+mn-lt"/>
                <a:ea typeface="+mn-ea"/>
                <a:cs typeface="+mn-cs"/>
                <a:hlinkClick r:id="" action="ppaction://hlinkfile"/>
              </a:rPr>
              <a:t>13</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Inhibitory neuronal circuits located in the </a:t>
            </a:r>
            <a:r>
              <a:rPr lang="en-US" sz="1200" kern="1200" dirty="0" err="1" smtClean="0">
                <a:solidFill>
                  <a:schemeClr val="tx1"/>
                </a:solidFill>
                <a:latin typeface="+mn-lt"/>
                <a:ea typeface="+mn-ea"/>
                <a:cs typeface="+mn-cs"/>
              </a:rPr>
              <a:t>substantia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gelatinosa</a:t>
            </a:r>
            <a:r>
              <a:rPr lang="en-US" sz="1200" kern="1200" dirty="0" smtClean="0">
                <a:solidFill>
                  <a:schemeClr val="tx1"/>
                </a:solidFill>
                <a:latin typeface="+mn-lt"/>
                <a:ea typeface="+mn-ea"/>
                <a:cs typeface="+mn-cs"/>
              </a:rPr>
              <a:t> of the posterior horns of the grey matter of the spinal cord appear to constitute a gated mechanism whereby afferent itch traffic can be regulated.[</a:t>
            </a:r>
            <a:r>
              <a:rPr lang="en-US" sz="1200" u="none" strike="noStrike" kern="1200" dirty="0" smtClean="0">
                <a:solidFill>
                  <a:schemeClr val="tx1"/>
                </a:solidFill>
                <a:latin typeface="+mn-lt"/>
                <a:ea typeface="+mn-ea"/>
                <a:cs typeface="+mn-cs"/>
                <a:hlinkClick r:id="" action="ppaction://hlinkfile"/>
              </a:rPr>
              <a:t>11</a:t>
            </a:r>
            <a:r>
              <a:rPr lang="en-US" sz="1200" kern="1200" dirty="0" smtClean="0">
                <a:solidFill>
                  <a:schemeClr val="tx1"/>
                </a:solidFill>
                <a:latin typeface="+mn-lt"/>
                <a:ea typeface="+mn-ea"/>
                <a:cs typeface="+mn-cs"/>
              </a:rPr>
              <a:t>] In this scheme, increased tone in descending pathways originating in the reticular formation of the </a:t>
            </a:r>
            <a:r>
              <a:rPr lang="en-US" sz="1200" kern="1200" dirty="0" err="1" smtClean="0">
                <a:solidFill>
                  <a:schemeClr val="tx1"/>
                </a:solidFill>
                <a:latin typeface="+mn-lt"/>
                <a:ea typeface="+mn-ea"/>
                <a:cs typeface="+mn-cs"/>
              </a:rPr>
              <a:t>periaqueductal</a:t>
            </a:r>
            <a:r>
              <a:rPr lang="en-US" sz="1200" kern="1200" dirty="0" smtClean="0">
                <a:solidFill>
                  <a:schemeClr val="tx1"/>
                </a:solidFill>
                <a:latin typeface="+mn-lt"/>
                <a:ea typeface="+mn-ea"/>
                <a:cs typeface="+mn-cs"/>
              </a:rPr>
              <a:t> grey results from visual, auditory and other stimuli. The result is the activation of inhibitory neuronal circuits leading to closure of the gated mechanism and diminished itch traffic. Thus, patients frequently point out that their itch is less troublesome during daytime working hours – when engagement of these stimuli is maximized, than in the evening when sensory input is diminished. Pruritus is also the result of an imbalance between </a:t>
            </a:r>
            <a:r>
              <a:rPr lang="en-US" sz="1200" kern="1200" dirty="0" err="1" smtClean="0">
                <a:solidFill>
                  <a:schemeClr val="tx1"/>
                </a:solidFill>
                <a:latin typeface="+mn-lt"/>
                <a:ea typeface="+mn-ea"/>
                <a:cs typeface="+mn-cs"/>
              </a:rPr>
              <a:t>opioid</a:t>
            </a:r>
            <a:r>
              <a:rPr lang="en-US" sz="1200" kern="1200" dirty="0" smtClean="0">
                <a:solidFill>
                  <a:schemeClr val="tx1"/>
                </a:solidFill>
                <a:latin typeface="+mn-lt"/>
                <a:ea typeface="+mn-ea"/>
                <a:cs typeface="+mn-cs"/>
              </a:rPr>
              <a:t> actions on central µ- and κ-receptors, the former increasing and the latter diminishing itch – probably due to their respective inhibitory and activating actions on the gated mechanism.[</a:t>
            </a:r>
            <a:r>
              <a:rPr lang="en-US" sz="1200" u="none" strike="noStrike" kern="1200" dirty="0" smtClean="0">
                <a:solidFill>
                  <a:schemeClr val="tx1"/>
                </a:solidFill>
                <a:latin typeface="+mn-lt"/>
                <a:ea typeface="+mn-ea"/>
                <a:cs typeface="+mn-cs"/>
                <a:hlinkClick r:id="" action="ppaction://hlinkfile"/>
              </a:rPr>
              <a:t>32</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Scratching and rubbing the skin inhibits itch. These activities stimulate the </a:t>
            </a:r>
            <a:r>
              <a:rPr lang="en-US" sz="1200" kern="1200" dirty="0" err="1" smtClean="0">
                <a:solidFill>
                  <a:schemeClr val="tx1"/>
                </a:solidFill>
                <a:latin typeface="+mn-lt"/>
                <a:ea typeface="+mn-ea"/>
                <a:cs typeface="+mn-cs"/>
              </a:rPr>
              <a:t>myelinated</a:t>
            </a:r>
            <a:r>
              <a:rPr lang="en-US" sz="1200" kern="1200" dirty="0" smtClean="0">
                <a:solidFill>
                  <a:schemeClr val="tx1"/>
                </a:solidFill>
                <a:latin typeface="+mn-lt"/>
                <a:ea typeface="+mn-ea"/>
                <a:cs typeface="+mn-cs"/>
              </a:rPr>
              <a:t> A neurons via low threshold mechanoreceptors, which excite </a:t>
            </a:r>
            <a:r>
              <a:rPr lang="en-US" sz="1200" kern="1200" dirty="0" err="1" smtClean="0">
                <a:solidFill>
                  <a:schemeClr val="tx1"/>
                </a:solidFill>
                <a:latin typeface="+mn-lt"/>
                <a:ea typeface="+mn-ea"/>
                <a:cs typeface="+mn-cs"/>
              </a:rPr>
              <a:t>presynaptic</a:t>
            </a:r>
            <a:r>
              <a:rPr lang="en-US" sz="1200" kern="1200" dirty="0" smtClean="0">
                <a:solidFill>
                  <a:schemeClr val="tx1"/>
                </a:solidFill>
                <a:latin typeface="+mn-lt"/>
                <a:ea typeface="+mn-ea"/>
                <a:cs typeface="+mn-cs"/>
              </a:rPr>
              <a:t> and postsynaptic mechanisms to inhibit neuronal circuits in the grey matter of the spinal cord, and lead to temporary suppression of itching.[</a:t>
            </a:r>
            <a:r>
              <a:rPr lang="en-US" sz="1200" u="none" strike="noStrike" kern="1200" dirty="0" smtClean="0">
                <a:solidFill>
                  <a:schemeClr val="tx1"/>
                </a:solidFill>
                <a:latin typeface="+mn-lt"/>
                <a:ea typeface="+mn-ea"/>
                <a:cs typeface="+mn-cs"/>
                <a:hlinkClick r:id="" action="ppaction://hlinkfile"/>
              </a:rPr>
              <a:t>37</a:t>
            </a:r>
            <a:r>
              <a:rPr lang="en-US" sz="1200" kern="1200" dirty="0" smtClean="0">
                <a:solidFill>
                  <a:schemeClr val="tx1"/>
                </a:solidFill>
                <a:latin typeface="+mn-lt"/>
                <a:ea typeface="+mn-ea"/>
                <a:cs typeface="+mn-cs"/>
              </a:rPr>
              <a:t>] Scratching also activates </a:t>
            </a:r>
            <a:r>
              <a:rPr lang="en-US" sz="1200" kern="1200" dirty="0" err="1" smtClean="0">
                <a:solidFill>
                  <a:schemeClr val="tx1"/>
                </a:solidFill>
                <a:latin typeface="+mn-lt"/>
                <a:ea typeface="+mn-ea"/>
                <a:cs typeface="+mn-cs"/>
              </a:rPr>
              <a:t>nociceptors</a:t>
            </a:r>
            <a:r>
              <a:rPr lang="en-US" sz="1200" kern="1200" dirty="0" smtClean="0">
                <a:solidFill>
                  <a:schemeClr val="tx1"/>
                </a:solidFill>
                <a:latin typeface="+mn-lt"/>
                <a:ea typeface="+mn-ea"/>
                <a:cs typeface="+mn-cs"/>
              </a:rPr>
              <a:t>, which also reduces itch via the spine, since pain inhibits itch</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Inflammatory mediators such as </a:t>
            </a:r>
            <a:r>
              <a:rPr lang="en-US" sz="1200" b="1" kern="1200" dirty="0" err="1" smtClean="0">
                <a:solidFill>
                  <a:schemeClr val="tx1"/>
                </a:solidFill>
                <a:latin typeface="+mn-lt"/>
                <a:ea typeface="+mn-ea"/>
                <a:cs typeface="+mn-cs"/>
              </a:rPr>
              <a:t>bradykinin</a:t>
            </a:r>
            <a:r>
              <a:rPr lang="en-US" sz="1200" b="1" kern="1200" dirty="0" smtClean="0">
                <a:solidFill>
                  <a:schemeClr val="tx1"/>
                </a:solidFill>
                <a:latin typeface="+mn-lt"/>
                <a:ea typeface="+mn-ea"/>
                <a:cs typeface="+mn-cs"/>
              </a:rPr>
              <a:t>, serotonin and interleukins </a:t>
            </a:r>
            <a:r>
              <a:rPr lang="en-US" sz="1200" kern="1200" dirty="0" smtClean="0">
                <a:solidFill>
                  <a:schemeClr val="tx1"/>
                </a:solidFill>
                <a:latin typeface="+mn-lt"/>
                <a:ea typeface="+mn-ea"/>
                <a:cs typeface="+mn-cs"/>
              </a:rPr>
              <a:t>may not only be peripheral mediators of itch but also have been demonstrated to acutely sensitize </a:t>
            </a:r>
            <a:r>
              <a:rPr lang="en-US" sz="1200" kern="1200" dirty="0" err="1" smtClean="0">
                <a:solidFill>
                  <a:schemeClr val="tx1"/>
                </a:solidFill>
                <a:latin typeface="+mn-lt"/>
                <a:ea typeface="+mn-ea"/>
                <a:cs typeface="+mn-cs"/>
              </a:rPr>
              <a:t>nociceptors</a:t>
            </a:r>
            <a:r>
              <a:rPr lang="en-US" sz="1200" kern="1200" dirty="0" smtClean="0">
                <a:solidFill>
                  <a:schemeClr val="tx1"/>
                </a:solidFill>
                <a:latin typeface="+mn-lt"/>
                <a:ea typeface="+mn-ea"/>
                <a:cs typeface="+mn-cs"/>
              </a:rPr>
              <a:t> so that their responses to external stimulation is facilitated and enhanced.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addition, </a:t>
            </a:r>
            <a:r>
              <a:rPr lang="en-US" sz="1200" b="1" kern="1200" dirty="0" smtClean="0">
                <a:solidFill>
                  <a:schemeClr val="tx1"/>
                </a:solidFill>
                <a:latin typeface="+mn-lt"/>
                <a:ea typeface="+mn-ea"/>
                <a:cs typeface="+mn-cs"/>
              </a:rPr>
              <a:t>regulation of gene</a:t>
            </a:r>
            <a:r>
              <a:rPr lang="en-US" sz="1200" b="1" kern="1200" baseline="300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expression induced by </a:t>
            </a:r>
            <a:r>
              <a:rPr lang="en-US" sz="1200" b="1" kern="1200" dirty="0" err="1" smtClean="0">
                <a:solidFill>
                  <a:schemeClr val="tx1"/>
                </a:solidFill>
                <a:latin typeface="+mn-lt"/>
                <a:ea typeface="+mn-ea"/>
                <a:cs typeface="+mn-cs"/>
              </a:rPr>
              <a:t>trophic</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factors, such as nerve growth</a:t>
            </a:r>
            <a:r>
              <a:rPr lang="en-US" sz="1200" kern="1200" baseline="3000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factor, has been shown to play a major role in persistently</a:t>
            </a:r>
            <a:r>
              <a:rPr lang="en-US" sz="1200" kern="1200" baseline="300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increased neuronal sensitivity. [</a:t>
            </a:r>
            <a:r>
              <a:rPr lang="en-US" sz="1200" u="none" strike="noStrike" kern="1200" dirty="0" smtClean="0">
                <a:solidFill>
                  <a:schemeClr val="tx1"/>
                </a:solidFill>
                <a:latin typeface="+mn-lt"/>
                <a:ea typeface="+mn-ea"/>
                <a:cs typeface="+mn-cs"/>
                <a:hlinkClick r:id="" action="ppaction://hlinkfile"/>
              </a:rPr>
              <a:t>13</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Trophic</a:t>
            </a:r>
            <a:r>
              <a:rPr lang="en-US" sz="1200" kern="1200" dirty="0" smtClean="0">
                <a:solidFill>
                  <a:schemeClr val="tx1"/>
                </a:solidFill>
                <a:latin typeface="+mn-lt"/>
                <a:ea typeface="+mn-ea"/>
                <a:cs typeface="+mn-cs"/>
              </a:rPr>
              <a:t> factors also initiate</a:t>
            </a:r>
            <a:r>
              <a:rPr lang="en-US" sz="1200" kern="1200" baseline="30000" dirty="0" smtClean="0">
                <a:solidFill>
                  <a:schemeClr val="tx1"/>
                </a:solidFill>
                <a:latin typeface="+mn-lt"/>
                <a:ea typeface="+mn-ea"/>
                <a:cs typeface="+mn-cs"/>
              </a:rPr>
              <a:t> </a:t>
            </a:r>
            <a:r>
              <a:rPr lang="en-US" sz="1200" kern="1200" dirty="0" smtClean="0">
                <a:solidFill>
                  <a:schemeClr val="tx1"/>
                </a:solidFill>
                <a:latin typeface="+mn-lt"/>
                <a:ea typeface="+mn-ea"/>
                <a:cs typeface="+mn-cs"/>
              </a:rPr>
              <a:t>nerve fiber sprouting</a:t>
            </a:r>
            <a:r>
              <a:rPr lang="en-US" sz="1200" kern="1200" baseline="0" dirty="0" smtClean="0">
                <a:solidFill>
                  <a:schemeClr val="tx1"/>
                </a:solidFill>
                <a:latin typeface="+mn-lt"/>
                <a:ea typeface="+mn-ea"/>
                <a:cs typeface="+mn-cs"/>
              </a:rPr>
              <a:t> and </a:t>
            </a:r>
            <a:r>
              <a:rPr lang="en-US" sz="1200" kern="1200" dirty="0" smtClean="0">
                <a:solidFill>
                  <a:schemeClr val="tx1"/>
                </a:solidFill>
                <a:latin typeface="+mn-lt"/>
                <a:ea typeface="+mn-ea"/>
                <a:cs typeface="+mn-cs"/>
              </a:rPr>
              <a:t>increased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nerve fiber density and </a:t>
            </a:r>
            <a:r>
              <a:rPr lang="en-US" sz="1200" kern="1200" dirty="0" err="1" smtClean="0">
                <a:solidFill>
                  <a:schemeClr val="tx1"/>
                </a:solidFill>
                <a:latin typeface="+mn-lt"/>
                <a:ea typeface="+mn-ea"/>
                <a:cs typeface="+mn-cs"/>
              </a:rPr>
              <a:t>neurotrophin</a:t>
            </a:r>
            <a:r>
              <a:rPr lang="en-US" sz="1200" kern="1200" dirty="0" smtClean="0">
                <a:solidFill>
                  <a:schemeClr val="tx1"/>
                </a:solidFill>
                <a:latin typeface="+mn-lt"/>
                <a:ea typeface="+mn-ea"/>
                <a:cs typeface="+mn-cs"/>
              </a:rPr>
              <a:t> levels have been found in patients with chronic pruritus also may contribute to the sensitization of </a:t>
            </a:r>
            <a:r>
              <a:rPr lang="en-US" sz="1200" kern="1200" dirty="0" err="1" smtClean="0">
                <a:solidFill>
                  <a:schemeClr val="tx1"/>
                </a:solidFill>
                <a:latin typeface="+mn-lt"/>
                <a:ea typeface="+mn-ea"/>
                <a:cs typeface="+mn-cs"/>
              </a:rPr>
              <a:t>nociceptors</a:t>
            </a:r>
            <a:r>
              <a:rPr lang="en-US" sz="120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8B4B1D68-0AF8-4C4D-9519-225B00D2E4F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dias">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073B62CC-05CC-4886-8E88-8DAF6F243F28}" type="datetime1">
              <a:rPr lang="da-DK"/>
              <a:pPr>
                <a:defRPr/>
              </a:pPr>
              <a:t>23-01-2013</a:t>
            </a:fld>
            <a:endParaRPr lang="da-DK"/>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5DDB6A00-92FD-4F76-8510-70B290037FA4}" type="slidenum">
              <a:rPr lang="da-DK"/>
              <a:pPr>
                <a:defRPr/>
              </a:pPr>
              <a:t>‹#›</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11A6DC43-467D-449E-94A0-D56147AE8E86}" type="datetime1">
              <a:rPr lang="da-DK"/>
              <a:pPr>
                <a:defRPr/>
              </a:pPr>
              <a:t>23-01-2013</a:t>
            </a:fld>
            <a:endParaRPr lang="da-DK"/>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2C37689E-EF9A-435C-9830-4BFB46C47555}" type="slidenum">
              <a:rPr lang="da-DK"/>
              <a:pPr>
                <a:defRPr/>
              </a:pPr>
              <a:t>‹#›</a:t>
            </a:fld>
            <a:endParaRPr lang="da-DK"/>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5" name="Rektangel 2"/>
          <p:cNvSpPr>
            <a:spLocks noChangeArrowheads="1"/>
          </p:cNvSpPr>
          <p:nvPr/>
        </p:nvSpPr>
        <p:spPr bwMode="auto">
          <a:xfrm>
            <a:off x="0" y="768350"/>
            <a:ext cx="9144000" cy="1235075"/>
          </a:xfrm>
          <a:prstGeom prst="rect">
            <a:avLst/>
          </a:prstGeom>
          <a:gradFill flip="none" rotWithShape="1">
            <a:gsLst>
              <a:gs pos="89000">
                <a:srgbClr val="C00000"/>
              </a:gs>
              <a:gs pos="20000">
                <a:srgbClr val="F50736"/>
              </a:gs>
              <a:gs pos="11000">
                <a:srgbClr val="F50736"/>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ndParaRPr>
          </a:p>
        </p:txBody>
      </p:sp>
      <p:pic>
        <p:nvPicPr>
          <p:cNvPr id="6" name="Billede 3" descr="dreamstime_Hospital doctor.jpg"/>
          <p:cNvPicPr>
            <a:picLocks noChangeAspect="1"/>
          </p:cNvPicPr>
          <p:nvPr userDrawn="1"/>
        </p:nvPicPr>
        <p:blipFill>
          <a:blip r:embed="rId2" cstate="print"/>
          <a:srcRect/>
          <a:stretch>
            <a:fillRect/>
          </a:stretch>
        </p:blipFill>
        <p:spPr bwMode="auto">
          <a:xfrm>
            <a:off x="7454900" y="763588"/>
            <a:ext cx="1689100" cy="1246187"/>
          </a:xfrm>
          <a:prstGeom prst="rect">
            <a:avLst/>
          </a:prstGeom>
          <a:noFill/>
          <a:ln w="9525">
            <a:noFill/>
            <a:miter lim="800000"/>
            <a:headEnd/>
            <a:tailEnd/>
          </a:ln>
        </p:spPr>
      </p:pic>
      <p:sp>
        <p:nvSpPr>
          <p:cNvPr id="3" name="Pladsholder til indhold 2"/>
          <p:cNvSpPr>
            <a:spLocks noGrp="1"/>
          </p:cNvSpPr>
          <p:nvPr>
            <p:ph idx="1"/>
          </p:nvPr>
        </p:nvSpPr>
        <p:spPr>
          <a:xfrm>
            <a:off x="457200" y="2298700"/>
            <a:ext cx="8229600" cy="3827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1" name="Pladsholder til tekst 2"/>
          <p:cNvSpPr>
            <a:spLocks noGrp="1"/>
          </p:cNvSpPr>
          <p:nvPr>
            <p:ph type="body" idx="13"/>
          </p:nvPr>
        </p:nvSpPr>
        <p:spPr>
          <a:xfrm>
            <a:off x="177800" y="1447801"/>
            <a:ext cx="6489700" cy="358774"/>
          </a:xfrm>
          <a:prstGeom prst="rect">
            <a:avLst/>
          </a:prstGeom>
        </p:spPr>
        <p:txBody>
          <a:bodyPr anchor="b"/>
          <a:lstStyle>
            <a:lvl1pPr marL="0" indent="0">
              <a:buNone/>
              <a:defRPr sz="20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Pladsholder til dato 3"/>
          <p:cNvSpPr>
            <a:spLocks noGrp="1"/>
          </p:cNvSpPr>
          <p:nvPr userDrawn="1">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8" name="Pladsholder til diasnummer 5"/>
          <p:cNvSpPr>
            <a:spLocks noGrp="1"/>
          </p:cNvSpPr>
          <p:nvPr userDrawn="1">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grpSp>
        <p:nvGrpSpPr>
          <p:cNvPr id="2" name="Gruppe 13"/>
          <p:cNvGrpSpPr/>
          <p:nvPr userDrawn="1"/>
        </p:nvGrpSpPr>
        <p:grpSpPr>
          <a:xfrm>
            <a:off x="0" y="0"/>
            <a:ext cx="9144000" cy="1968500"/>
            <a:chOff x="0" y="0"/>
            <a:chExt cx="9144000" cy="1968500"/>
          </a:xfrm>
          <a:effectLst>
            <a:outerShdw blurRad="50800" dist="38100" dir="2700000" algn="tl" rotWithShape="0">
              <a:prstClr val="black">
                <a:alpha val="40000"/>
              </a:prstClr>
            </a:outerShdw>
          </a:effectLst>
        </p:grpSpPr>
        <p:sp>
          <p:nvSpPr>
            <p:cNvPr id="6" name="Rektangel 2"/>
            <p:cNvSpPr>
              <a:spLocks noChangeArrowheads="1"/>
            </p:cNvSpPr>
            <p:nvPr/>
          </p:nvSpPr>
          <p:spPr bwMode="auto">
            <a:xfrm>
              <a:off x="0" y="0"/>
              <a:ext cx="9144000" cy="1968500"/>
            </a:xfrm>
            <a:prstGeom prst="rect">
              <a:avLst/>
            </a:prstGeom>
            <a:gradFill flip="none" rotWithShape="1">
              <a:gsLst>
                <a:gs pos="89000">
                  <a:srgbClr val="C00000"/>
                </a:gs>
                <a:gs pos="20000">
                  <a:srgbClr val="F50736"/>
                </a:gs>
                <a:gs pos="11000">
                  <a:srgbClr val="F50736"/>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ndParaRPr>
            </a:p>
          </p:txBody>
        </p:sp>
        <p:sp>
          <p:nvSpPr>
            <p:cNvPr id="7" name="Rektangel 3"/>
            <p:cNvSpPr>
              <a:spLocks noChangeArrowheads="1"/>
            </p:cNvSpPr>
            <p:nvPr/>
          </p:nvSpPr>
          <p:spPr bwMode="auto">
            <a:xfrm>
              <a:off x="0" y="1661160"/>
              <a:ext cx="9144000" cy="304800"/>
            </a:xfrm>
            <a:prstGeom prst="rect">
              <a:avLst/>
            </a:prstGeom>
            <a:gradFill>
              <a:gsLst>
                <a:gs pos="0">
                  <a:schemeClr val="bg2">
                    <a:lumMod val="90000"/>
                  </a:schemeClr>
                </a:gs>
                <a:gs pos="100000">
                  <a:schemeClr val="accent1"/>
                </a:gs>
              </a:gsLs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a typeface="ＭＳ Ｐゴシック" pitchFamily="-97" charset="-128"/>
              </a:endParaRPr>
            </a:p>
          </p:txBody>
        </p:sp>
      </p:gr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10"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237044A-7D07-45EC-847F-06AC221D2F9F}" type="datetime1">
              <a:rPr lang="da-DK"/>
              <a:pPr>
                <a:defRPr/>
              </a:pPr>
              <a:t>23-01-2013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AF124BAE-5ADB-46E5-B4C0-0C1246F1D34C}" type="slidenum">
              <a:rPr lang="da-DK"/>
              <a:pPr>
                <a:defRPr/>
              </a:pPr>
              <a:t>‹#›</a:t>
            </a:fld>
            <a:endParaRPr lang="da-DK"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AA2B8912-C860-442D-B5C8-43E10014C6FD}" type="datetime1">
              <a:rPr lang="da-DK"/>
              <a:pPr>
                <a:defRPr/>
              </a:pPr>
              <a:t>23-01-2013</a:t>
            </a:fld>
            <a:endParaRPr lang="da-DK" dirty="0"/>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B783B56E-B37D-4C6A-8F5C-3235ADB27661}" type="slidenum">
              <a:rPr lang="da-DK"/>
              <a:pPr>
                <a:defRPr/>
              </a:pPr>
              <a:t>‹#›</a:t>
            </a:fld>
            <a:endParaRPr lang="da-DK"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A25AB9AC-8C2B-41B2-ABDE-3EEB0543DB7D}" type="datetime1">
              <a:rPr lang="da-DK"/>
              <a:pPr>
                <a:defRPr/>
              </a:pPr>
              <a:t>23-01-2013</a:t>
            </a:fld>
            <a:endParaRPr lang="da-DK" dirty="0"/>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D4BF5E44-8A2E-4142-A08F-B67B33DFE6AA}" type="slidenum">
              <a:rPr lang="da-DK"/>
              <a:pPr>
                <a:defRPr/>
              </a:pPr>
              <a:t>‹#›</a:t>
            </a:fld>
            <a:endParaRPr lang="da-D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og indholdsobjekt">
    <p:spTree>
      <p:nvGrpSpPr>
        <p:cNvPr id="1" name=""/>
        <p:cNvGrpSpPr/>
        <p:nvPr/>
      </p:nvGrpSpPr>
      <p:grpSpPr>
        <a:xfrm>
          <a:off x="0" y="0"/>
          <a:ext cx="0" cy="0"/>
          <a:chOff x="0" y="0"/>
          <a:chExt cx="0" cy="0"/>
        </a:xfrm>
      </p:grpSpPr>
      <p:grpSp>
        <p:nvGrpSpPr>
          <p:cNvPr id="2" name="Gruppe 17"/>
          <p:cNvGrpSpPr/>
          <p:nvPr/>
        </p:nvGrpSpPr>
        <p:grpSpPr>
          <a:xfrm>
            <a:off x="0" y="763289"/>
            <a:ext cx="9144000" cy="1246485"/>
            <a:chOff x="0" y="763289"/>
            <a:chExt cx="9144000" cy="1246485"/>
          </a:xfrm>
          <a:effectLst>
            <a:outerShdw blurRad="50800" dist="38100" dir="5400000" algn="t" rotWithShape="0">
              <a:prstClr val="black">
                <a:alpha val="40000"/>
              </a:prstClr>
            </a:outerShdw>
          </a:effectLst>
        </p:grpSpPr>
        <p:sp>
          <p:nvSpPr>
            <p:cNvPr id="6" name="Rektangel 2"/>
            <p:cNvSpPr>
              <a:spLocks noChangeArrowheads="1"/>
            </p:cNvSpPr>
            <p:nvPr/>
          </p:nvSpPr>
          <p:spPr bwMode="auto">
            <a:xfrm>
              <a:off x="0" y="772815"/>
              <a:ext cx="9144000" cy="1231200"/>
            </a:xfrm>
            <a:prstGeom prst="rect">
              <a:avLst/>
            </a:prstGeom>
            <a:gradFill flip="none" rotWithShape="1">
              <a:gsLst>
                <a:gs pos="89000">
                  <a:srgbClr val="C00000"/>
                </a:gs>
                <a:gs pos="20000">
                  <a:srgbClr val="F50736"/>
                </a:gs>
                <a:gs pos="11000">
                  <a:srgbClr val="F50736"/>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ndParaRPr>
            </a:p>
          </p:txBody>
        </p:sp>
        <p:pic>
          <p:nvPicPr>
            <p:cNvPr id="7" name="Billede 3" descr="dreamstime_Hospital doctor.jpg"/>
            <p:cNvPicPr>
              <a:picLocks noChangeAspect="1"/>
            </p:cNvPicPr>
            <p:nvPr/>
          </p:nvPicPr>
          <p:blipFill>
            <a:blip r:embed="rId2" cstate="print"/>
            <a:srcRect/>
            <a:stretch>
              <a:fillRect/>
            </a:stretch>
          </p:blipFill>
          <p:spPr>
            <a:xfrm>
              <a:off x="7455258" y="763289"/>
              <a:ext cx="1688742" cy="1246485"/>
            </a:xfrm>
            <a:prstGeom prst="rect">
              <a:avLst/>
            </a:prstGeom>
            <a:noFill/>
            <a:ln>
              <a:noFill/>
            </a:ln>
          </p:spPr>
        </p:pic>
      </p:grpSp>
      <p:sp>
        <p:nvSpPr>
          <p:cNvPr id="3" name="Pladsholder til indhold 2"/>
          <p:cNvSpPr>
            <a:spLocks noGrp="1"/>
          </p:cNvSpPr>
          <p:nvPr>
            <p:ph idx="1"/>
          </p:nvPr>
        </p:nvSpPr>
        <p:spPr>
          <a:xfrm>
            <a:off x="457200" y="2298700"/>
            <a:ext cx="8229600" cy="3827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1" name="Pladsholder til tekst 2"/>
          <p:cNvSpPr>
            <a:spLocks noGrp="1"/>
          </p:cNvSpPr>
          <p:nvPr>
            <p:ph type="body" idx="13"/>
          </p:nvPr>
        </p:nvSpPr>
        <p:spPr>
          <a:xfrm>
            <a:off x="177800" y="1447801"/>
            <a:ext cx="6489700" cy="358774"/>
          </a:xfrm>
          <a:prstGeom prst="rect">
            <a:avLst/>
          </a:prstGeom>
        </p:spPr>
        <p:txBody>
          <a:bodyPr anchor="b"/>
          <a:lstStyle>
            <a:lvl1pPr marL="0" indent="0">
              <a:buNone/>
              <a:defRPr sz="20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charset="0"/>
                <a:ea typeface="ＭＳ Ｐゴシック" pitchFamily="-97" charset="-128"/>
              </a:defRPr>
            </a:lvl1pPr>
          </a:lstStyle>
          <a:p>
            <a:pPr>
              <a:defRPr/>
            </a:pPr>
            <a:r>
              <a:rPr lang="da-DK"/>
              <a:t>Your footnote</a:t>
            </a:r>
          </a:p>
        </p:txBody>
      </p:sp>
      <p:sp>
        <p:nvSpPr>
          <p:cNvPr id="9"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charset="0"/>
                <a:ea typeface="ＭＳ Ｐゴシック" pitchFamily="-97" charset="-128"/>
              </a:defRPr>
            </a:lvl1pPr>
          </a:lstStyle>
          <a:p>
            <a:pPr>
              <a:defRPr/>
            </a:pPr>
            <a:r>
              <a:rPr lang="da-DK"/>
              <a:t>Your Logo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961CDDE-BE02-4FDD-A1BC-A4294927D3D3}" type="datetime1">
              <a:rPr lang="da-DK"/>
              <a:pPr>
                <a:defRPr/>
              </a:pPr>
              <a:t>23-01-2013</a:t>
            </a:fld>
            <a:endParaRPr lang="da-DK" dirty="0"/>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7ED6F41A-3397-45DF-AF92-813699CF3CD9}" type="slidenum">
              <a:rPr lang="da-DK"/>
              <a:pPr>
                <a:defRPr/>
              </a:pPr>
              <a:t>‹#›</a:t>
            </a:fld>
            <a:endParaRPr lang="da-DK"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5FDE2D2C-45DD-4E5F-B6D3-FAE36B5046AF}" type="datetime1">
              <a:rPr lang="da-DK"/>
              <a:pPr>
                <a:defRPr/>
              </a:pPr>
              <a:t>23-01-2013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838F0870-DAEF-4C57-9606-92482EE97D92}" type="slidenum">
              <a:rPr lang="da-DK"/>
              <a:pPr>
                <a:defRPr/>
              </a:pPr>
              <a:t>‹#›</a:t>
            </a:fld>
            <a:endParaRPr lang="da-DK"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7E7D377F-9A0C-47C1-9718-D345C1DC8C06}" type="datetime1">
              <a:rPr lang="da-DK"/>
              <a:pPr>
                <a:defRPr/>
              </a:pPr>
              <a:t>23-01-2013</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19530A44-B423-4A96-8D61-EBF1158249E8}" type="slidenum">
              <a:rPr lang="da-DK"/>
              <a:pPr>
                <a:defRPr/>
              </a:pPr>
              <a:t>‹#›</a:t>
            </a:fld>
            <a:endParaRPr lang="da-DK"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013DC07D-5A1B-475A-8538-723B38D844ED}" type="datetime1">
              <a:rPr lang="da-DK"/>
              <a:pPr>
                <a:defRPr/>
              </a:pPr>
              <a:t>23-01-2013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0348EDB8-FB72-4280-8AE4-388D7D3D109A}" type="slidenum">
              <a:rPr lang="da-DK"/>
              <a:pPr>
                <a:defRPr/>
              </a:pPr>
              <a:t>‹#›</a:t>
            </a:fld>
            <a:endParaRPr lang="da-DK"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C7C54AA2-7B38-45A8-AEFA-B34105299B46}" type="datetime1">
              <a:rPr lang="da-DK"/>
              <a:pPr>
                <a:defRPr/>
              </a:pPr>
              <a:t>23-01-2013</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A0908307-83D4-4637-B773-7CF986C09FE1}" type="slidenum">
              <a:rPr lang="da-DK"/>
              <a:pPr>
                <a:defRPr/>
              </a:pPr>
              <a:t>‹#›</a:t>
            </a:fld>
            <a:endParaRPr lang="da-DK"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D572EB3-2C6B-4B44-87F3-1B9004515DAE}" type="datetimeFigureOut">
              <a:rPr lang="en-US" smtClean="0"/>
              <a:pPr/>
              <a:t>1/23/2013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02C7964-EDBC-4409-B9A4-807095184A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572EB3-2C6B-4B44-87F3-1B9004515DAE}"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572EB3-2C6B-4B44-87F3-1B9004515DAE}"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C7964-EDBC-4409-B9A4-807095184A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fsnitsoverskrift">
    <p:spTree>
      <p:nvGrpSpPr>
        <p:cNvPr id="1" name=""/>
        <p:cNvGrpSpPr/>
        <p:nvPr/>
      </p:nvGrpSpPr>
      <p:grpSpPr>
        <a:xfrm>
          <a:off x="0" y="0"/>
          <a:ext cx="0" cy="0"/>
          <a:chOff x="0" y="0"/>
          <a:chExt cx="0" cy="0"/>
        </a:xfrm>
      </p:grpSpPr>
      <p:grpSp>
        <p:nvGrpSpPr>
          <p:cNvPr id="2" name="Gruppe 13"/>
          <p:cNvGrpSpPr/>
          <p:nvPr/>
        </p:nvGrpSpPr>
        <p:grpSpPr>
          <a:xfrm>
            <a:off x="0" y="0"/>
            <a:ext cx="9144000" cy="1968500"/>
            <a:chOff x="0" y="0"/>
            <a:chExt cx="9144000" cy="1968500"/>
          </a:xfrm>
          <a:effectLst>
            <a:outerShdw blurRad="50800" dist="38100" dir="2700000" algn="tl" rotWithShape="0">
              <a:prstClr val="black">
                <a:alpha val="40000"/>
              </a:prstClr>
            </a:outerShdw>
          </a:effectLst>
        </p:grpSpPr>
        <p:sp>
          <p:nvSpPr>
            <p:cNvPr id="6" name="Rektangel 2"/>
            <p:cNvSpPr>
              <a:spLocks noChangeArrowheads="1"/>
            </p:cNvSpPr>
            <p:nvPr/>
          </p:nvSpPr>
          <p:spPr bwMode="auto">
            <a:xfrm>
              <a:off x="0" y="0"/>
              <a:ext cx="9144000" cy="1968500"/>
            </a:xfrm>
            <a:prstGeom prst="rect">
              <a:avLst/>
            </a:prstGeom>
            <a:gradFill flip="none" rotWithShape="1">
              <a:gsLst>
                <a:gs pos="89000">
                  <a:srgbClr val="C00000"/>
                </a:gs>
                <a:gs pos="20000">
                  <a:srgbClr val="F50736"/>
                </a:gs>
                <a:gs pos="11000">
                  <a:srgbClr val="F50736"/>
                </a:gs>
              </a:gsLst>
              <a:lin ang="135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ndParaRPr>
            </a:p>
          </p:txBody>
        </p:sp>
        <p:sp>
          <p:nvSpPr>
            <p:cNvPr id="7" name="Rektangel 3"/>
            <p:cNvSpPr>
              <a:spLocks noChangeArrowheads="1"/>
            </p:cNvSpPr>
            <p:nvPr/>
          </p:nvSpPr>
          <p:spPr bwMode="auto">
            <a:xfrm>
              <a:off x="0" y="1661160"/>
              <a:ext cx="9144000" cy="304800"/>
            </a:xfrm>
            <a:prstGeom prst="rect">
              <a:avLst/>
            </a:prstGeom>
            <a:gradFill>
              <a:gsLst>
                <a:gs pos="0">
                  <a:schemeClr val="bg2">
                    <a:lumMod val="90000"/>
                  </a:schemeClr>
                </a:gs>
                <a:gs pos="100000">
                  <a:schemeClr val="accent1"/>
                </a:gs>
              </a:gsLs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indent="-342900" algn="ctr">
                <a:buFont typeface="+mj-lt"/>
                <a:buAutoNum type="arabicPeriod"/>
                <a:defRPr/>
              </a:pPr>
              <a:endParaRPr lang="da-DK" noProof="1">
                <a:solidFill>
                  <a:srgbClr val="FFFFFF"/>
                </a:solidFill>
                <a:latin typeface="Arial" pitchFamily="34" charset="0"/>
                <a:ea typeface="ＭＳ Ｐゴシック" pitchFamily="-97" charset="-128"/>
              </a:endParaRPr>
            </a:p>
          </p:txBody>
        </p:sp>
      </p:gr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charset="0"/>
                <a:ea typeface="ＭＳ Ｐゴシック" pitchFamily="-97" charset="-128"/>
              </a:defRPr>
            </a:lvl1pPr>
          </a:lstStyle>
          <a:p>
            <a:pPr>
              <a:defRPr/>
            </a:pPr>
            <a:r>
              <a:rPr lang="da-DK"/>
              <a:t>Your footnote</a:t>
            </a:r>
          </a:p>
        </p:txBody>
      </p:sp>
      <p:sp>
        <p:nvSpPr>
          <p:cNvPr id="10"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charset="0"/>
                <a:ea typeface="ＭＳ Ｐゴシック" pitchFamily="-97" charset="-128"/>
              </a:defRPr>
            </a:lvl1pPr>
          </a:lstStyle>
          <a:p>
            <a:pPr>
              <a:defRPr/>
            </a:pPr>
            <a:r>
              <a:rPr lang="da-DK"/>
              <a:t>Your Logo</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572EB3-2C6B-4B44-87F3-1B9004515DAE}"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D572EB3-2C6B-4B44-87F3-1B9004515DAE}" type="datetimeFigureOut">
              <a:rPr lang="en-US" smtClean="0"/>
              <a:pPr/>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572EB3-2C6B-4B44-87F3-1B9004515DAE}" type="datetimeFigureOut">
              <a:rPr lang="en-US" smtClean="0"/>
              <a:pPr/>
              <a:t>1/23/2013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572EB3-2C6B-4B44-87F3-1B9004515DAE}" type="datetimeFigureOut">
              <a:rPr lang="en-US" smtClean="0"/>
              <a:pPr/>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572EB3-2C6B-4B44-87F3-1B9004515DAE}"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572EB3-2C6B-4B44-87F3-1B9004515DAE}"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02C7964-EDBC-4409-B9A4-807095184A7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572EB3-2C6B-4B44-87F3-1B9004515DAE}"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572EB3-2C6B-4B44-87F3-1B9004515DAE}"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2C7964-EDBC-4409-B9A4-807095184A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87E439B4-870C-4CCE-A1FC-E07FCED82A10}" type="datetime1">
              <a:rPr lang="da-DK"/>
              <a:pPr>
                <a:defRPr/>
              </a:pPr>
              <a:t>23-01-2013</a:t>
            </a:fld>
            <a:endParaRPr lang="da-DK"/>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19C525ED-66E9-401D-9E0D-F5CF7806DEC8}" type="slidenum">
              <a:rPr lang="da-DK"/>
              <a:pPr>
                <a:defRPr/>
              </a:pPr>
              <a:t>‹#›</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EEE2643A-85B3-488B-A442-027285BB5102}" type="datetime1">
              <a:rPr lang="da-DK"/>
              <a:pPr>
                <a:defRPr/>
              </a:pPr>
              <a:t>23-01-2013</a:t>
            </a:fld>
            <a:endParaRPr lang="da-DK"/>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4A950384-4EAA-4A03-A4E2-CB111C47BBFF}" type="slidenum">
              <a:rPr lang="da-DK"/>
              <a:pPr>
                <a:defRPr/>
              </a:pPr>
              <a:t>‹#›</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C3E296A5-4FE0-4558-AF36-CE4719A374D5}" type="datetime1">
              <a:rPr lang="da-DK"/>
              <a:pPr>
                <a:defRPr/>
              </a:pPr>
              <a:t>23-01-2013</a:t>
            </a:fld>
            <a:endParaRPr lang="da-DK"/>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C7517DFB-6793-4DA8-B49A-13739542CF1E}" type="slidenum">
              <a:rPr lang="da-DK"/>
              <a:pPr>
                <a:defRPr/>
              </a:pPr>
              <a:t>‹#›</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6D43378A-0042-4AF6-8C19-950CD23B04AB}" type="datetime1">
              <a:rPr lang="da-DK"/>
              <a:pPr>
                <a:defRPr/>
              </a:pPr>
              <a:t>23-01-2013</a:t>
            </a:fld>
            <a:endParaRPr lang="da-DK"/>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54FE4316-4526-48F1-B4C0-8A309AA381D9}" type="slidenum">
              <a:rPr lang="da-DK"/>
              <a:pPr>
                <a:defRPr/>
              </a:pPr>
              <a:t>‹#›</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9C5A3271-3E88-41A0-BDA6-D56194849FF1}" type="datetime1">
              <a:rPr lang="da-DK"/>
              <a:pPr>
                <a:defRPr/>
              </a:pPr>
              <a:t>23-01-2013</a:t>
            </a:fld>
            <a:endParaRPr lang="da-DK"/>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26411D1F-8E6F-4F53-9224-607C93DADD2A}" type="slidenum">
              <a:rPr lang="da-DK"/>
              <a:pPr>
                <a:defRPr/>
              </a:pPr>
              <a:t>‹#›</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BB011C4B-5C51-4D2C-B610-AAAC9A203B2A}" type="datetime1">
              <a:rPr lang="da-DK"/>
              <a:pPr>
                <a:defRPr/>
              </a:pPr>
              <a:t>23-01-2013</a:t>
            </a:fld>
            <a:endParaRPr lang="da-DK"/>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97" charset="-128"/>
              </a:defRPr>
            </a:lvl1pPr>
          </a:lstStyle>
          <a:p>
            <a:pPr>
              <a:defRPr/>
            </a:pPr>
            <a:fld id="{0E7CC0A5-607D-4EE9-9E4C-7A3ACE8F6CE9}" type="slidenum">
              <a:rPr lang="da-DK"/>
              <a:pPr>
                <a:defRPr/>
              </a:pPr>
              <a:t>‹#›</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ctr" defTabSz="457200" rtl="0" eaLnBrk="1" fontAlgn="base" hangingPunct="1">
        <a:spcBef>
          <a:spcPct val="0"/>
        </a:spcBef>
        <a:spcAft>
          <a:spcPct val="0"/>
        </a:spcAft>
        <a:defRPr sz="4400" kern="1200">
          <a:solidFill>
            <a:schemeClr val="tx1"/>
          </a:solidFill>
          <a:latin typeface="Arial Narrow"/>
          <a:ea typeface="ＭＳ Ｐゴシック" pitchFamily="-97" charset="-128"/>
          <a:cs typeface="+mj-cs"/>
        </a:defRPr>
      </a:lvl1pPr>
      <a:lvl2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2pPr>
      <a:lvl3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3pPr>
      <a:lvl4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4pPr>
      <a:lvl5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5pPr>
      <a:lvl6pPr marL="457200" algn="ctr" defTabSz="457200" rtl="0" eaLnBrk="1" fontAlgn="base" hangingPunct="1">
        <a:spcBef>
          <a:spcPct val="0"/>
        </a:spcBef>
        <a:spcAft>
          <a:spcPct val="0"/>
        </a:spcAft>
        <a:defRPr sz="4400">
          <a:solidFill>
            <a:schemeClr val="tx1"/>
          </a:solidFill>
          <a:latin typeface="Arial Narrow" pitchFamily="-97" charset="0"/>
        </a:defRPr>
      </a:lvl6pPr>
      <a:lvl7pPr marL="914400" algn="ctr" defTabSz="457200" rtl="0" eaLnBrk="1" fontAlgn="base" hangingPunct="1">
        <a:spcBef>
          <a:spcPct val="0"/>
        </a:spcBef>
        <a:spcAft>
          <a:spcPct val="0"/>
        </a:spcAft>
        <a:defRPr sz="4400">
          <a:solidFill>
            <a:schemeClr val="tx1"/>
          </a:solidFill>
          <a:latin typeface="Arial Narrow" pitchFamily="-97" charset="0"/>
        </a:defRPr>
      </a:lvl7pPr>
      <a:lvl8pPr marL="1371600" algn="ctr" defTabSz="457200" rtl="0" eaLnBrk="1" fontAlgn="base" hangingPunct="1">
        <a:spcBef>
          <a:spcPct val="0"/>
        </a:spcBef>
        <a:spcAft>
          <a:spcPct val="0"/>
        </a:spcAft>
        <a:defRPr sz="4400">
          <a:solidFill>
            <a:schemeClr val="tx1"/>
          </a:solidFill>
          <a:latin typeface="Arial Narrow" pitchFamily="-97" charset="0"/>
        </a:defRPr>
      </a:lvl8pPr>
      <a:lvl9pPr marL="1828800" algn="ctr" defTabSz="457200" rtl="0" eaLnBrk="1" fontAlgn="base" hangingPunct="1">
        <a:spcBef>
          <a:spcPct val="0"/>
        </a:spcBef>
        <a:spcAft>
          <a:spcPct val="0"/>
        </a:spcAft>
        <a:defRPr sz="4400">
          <a:solidFill>
            <a:schemeClr val="tx1"/>
          </a:solidFill>
          <a:latin typeface="Arial Narrow" pitchFamily="-97"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Narrow"/>
          <a:ea typeface="ＭＳ Ｐゴシック" pitchFamily="-97"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4" r:id="rId12"/>
    <p:sldLayoutId id="2147483735" r:id="rId13"/>
  </p:sldLayoutIdLst>
  <p:txStyles>
    <p:titleStyle>
      <a:lvl1pPr algn="ctr" defTabSz="457200" rtl="0" eaLnBrk="1" fontAlgn="base" hangingPunct="1">
        <a:spcBef>
          <a:spcPct val="0"/>
        </a:spcBef>
        <a:spcAft>
          <a:spcPct val="0"/>
        </a:spcAft>
        <a:defRPr sz="4400" kern="1200">
          <a:solidFill>
            <a:schemeClr val="tx1"/>
          </a:solidFill>
          <a:latin typeface="Arial Narrow"/>
          <a:ea typeface="ＭＳ Ｐゴシック" pitchFamily="-97" charset="-128"/>
          <a:cs typeface="+mj-cs"/>
        </a:defRPr>
      </a:lvl1pPr>
      <a:lvl2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2pPr>
      <a:lvl3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3pPr>
      <a:lvl4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4pPr>
      <a:lvl5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5pPr>
      <a:lvl6pPr marL="457200" algn="ctr" defTabSz="457200" rtl="0" eaLnBrk="1" fontAlgn="base" hangingPunct="1">
        <a:spcBef>
          <a:spcPct val="0"/>
        </a:spcBef>
        <a:spcAft>
          <a:spcPct val="0"/>
        </a:spcAft>
        <a:defRPr sz="4400">
          <a:solidFill>
            <a:schemeClr val="tx1"/>
          </a:solidFill>
          <a:latin typeface="Arial Narrow" pitchFamily="-97" charset="0"/>
        </a:defRPr>
      </a:lvl6pPr>
      <a:lvl7pPr marL="914400" algn="ctr" defTabSz="457200" rtl="0" eaLnBrk="1" fontAlgn="base" hangingPunct="1">
        <a:spcBef>
          <a:spcPct val="0"/>
        </a:spcBef>
        <a:spcAft>
          <a:spcPct val="0"/>
        </a:spcAft>
        <a:defRPr sz="4400">
          <a:solidFill>
            <a:schemeClr val="tx1"/>
          </a:solidFill>
          <a:latin typeface="Arial Narrow" pitchFamily="-97" charset="0"/>
        </a:defRPr>
      </a:lvl7pPr>
      <a:lvl8pPr marL="1371600" algn="ctr" defTabSz="457200" rtl="0" eaLnBrk="1" fontAlgn="base" hangingPunct="1">
        <a:spcBef>
          <a:spcPct val="0"/>
        </a:spcBef>
        <a:spcAft>
          <a:spcPct val="0"/>
        </a:spcAft>
        <a:defRPr sz="4400">
          <a:solidFill>
            <a:schemeClr val="tx1"/>
          </a:solidFill>
          <a:latin typeface="Arial Narrow" pitchFamily="-97" charset="0"/>
        </a:defRPr>
      </a:lvl8pPr>
      <a:lvl9pPr marL="1828800" algn="ctr" defTabSz="457200" rtl="0" eaLnBrk="1" fontAlgn="base" hangingPunct="1">
        <a:spcBef>
          <a:spcPct val="0"/>
        </a:spcBef>
        <a:spcAft>
          <a:spcPct val="0"/>
        </a:spcAft>
        <a:defRPr sz="4400">
          <a:solidFill>
            <a:schemeClr val="tx1"/>
          </a:solidFill>
          <a:latin typeface="Arial Narrow" pitchFamily="-97"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Narrow"/>
          <a:ea typeface="ＭＳ Ｐゴシック" pitchFamily="-97"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1/23/2013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3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33.xml"/><Relationship Id="rId5" Type="http://schemas.openxmlformats.org/officeDocument/2006/relationships/image" Target="../media/image11.jpe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3.xml"/></Relationships>
</file>

<file path=ppt/slides/_rels/slide3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idx="4294967295"/>
          </p:nvPr>
        </p:nvSpPr>
        <p:spPr>
          <a:xfrm>
            <a:off x="228600" y="762000"/>
            <a:ext cx="8229600" cy="1295400"/>
          </a:xfrm>
          <a:noFill/>
          <a:ln>
            <a:noFill/>
          </a:ln>
        </p:spPr>
        <p:style>
          <a:lnRef idx="2">
            <a:schemeClr val="accent1"/>
          </a:lnRef>
          <a:fillRef idx="1001">
            <a:schemeClr val="lt1"/>
          </a:fillRef>
          <a:effectRef idx="0">
            <a:schemeClr val="accent1"/>
          </a:effectRef>
          <a:fontRef idx="minor">
            <a:schemeClr val="dk1"/>
          </a:fontRef>
        </p:style>
        <p:txBody>
          <a:bodyPr>
            <a:noAutofit/>
          </a:bodyPr>
          <a:lstStyle/>
          <a:p>
            <a:r>
              <a:rPr lang="en-US" sz="3600" cap="none" dirty="0" smtClean="0">
                <a:solidFill>
                  <a:schemeClr val="accent5">
                    <a:lumMod val="50000"/>
                  </a:schemeClr>
                </a:solidFill>
                <a:latin typeface="Cambria" pitchFamily="18" charset="0"/>
              </a:rPr>
              <a:t>Post-Burn Pruritus:</a:t>
            </a:r>
            <a:r>
              <a:rPr lang="en-US" sz="3600" cap="none" dirty="0" smtClean="0">
                <a:latin typeface="Cambria" pitchFamily="18" charset="0"/>
              </a:rPr>
              <a:t/>
            </a:r>
            <a:br>
              <a:rPr lang="en-US" sz="3600" cap="none" dirty="0" smtClean="0">
                <a:latin typeface="Cambria" pitchFamily="18" charset="0"/>
              </a:rPr>
            </a:br>
            <a:r>
              <a:rPr lang="en-US" sz="3200" cap="none" dirty="0" smtClean="0">
                <a:solidFill>
                  <a:srgbClr val="660066"/>
                </a:solidFill>
                <a:latin typeface="Cambria" pitchFamily="18" charset="0"/>
              </a:rPr>
              <a:t>Thinking Beyond Scratching The Surface</a:t>
            </a:r>
            <a:endParaRPr lang="en-US" sz="3200" cap="none" dirty="0">
              <a:solidFill>
                <a:srgbClr val="660066"/>
              </a:solidFill>
              <a:latin typeface="Cambria" pitchFamily="18" charset="0"/>
            </a:endParaRPr>
          </a:p>
        </p:txBody>
      </p:sp>
      <p:sp>
        <p:nvSpPr>
          <p:cNvPr id="11" name="Rectangle 10"/>
          <p:cNvSpPr/>
          <p:nvPr/>
        </p:nvSpPr>
        <p:spPr>
          <a:xfrm>
            <a:off x="381000" y="3514737"/>
            <a:ext cx="6553200" cy="904863"/>
          </a:xfrm>
          <a:prstGeom prst="rect">
            <a:avLst/>
          </a:prstGeom>
        </p:spPr>
        <p:txBody>
          <a:bodyPr>
            <a:spAutoFit/>
          </a:bodyPr>
          <a:lstStyle/>
          <a:p>
            <a:pPr marL="342900" indent="-342900" eaLnBrk="0" hangingPunct="0">
              <a:spcBef>
                <a:spcPct val="20000"/>
              </a:spcBef>
              <a:buClr>
                <a:schemeClr val="hlink"/>
              </a:buClr>
              <a:buSzPct val="70000"/>
              <a:buFont typeface="Wingdings" pitchFamily="2" charset="2"/>
              <a:buNone/>
              <a:defRPr/>
            </a:pPr>
            <a:r>
              <a:rPr lang="en-US" sz="2400" dirty="0">
                <a:latin typeface="Cambria" pitchFamily="18" charset="0"/>
              </a:rPr>
              <a:t>Rajeev B. Ahuja, </a:t>
            </a:r>
            <a:r>
              <a:rPr lang="en-US" sz="2400" dirty="0" smtClean="0">
                <a:latin typeface="Cambria" pitchFamily="18" charset="0"/>
              </a:rPr>
              <a:t>   </a:t>
            </a:r>
            <a:r>
              <a:rPr lang="en-US" dirty="0" smtClean="0">
                <a:latin typeface="Cambria" pitchFamily="18" charset="0"/>
              </a:rPr>
              <a:t>MS</a:t>
            </a:r>
            <a:r>
              <a:rPr lang="en-US" dirty="0">
                <a:latin typeface="Cambria" pitchFamily="18" charset="0"/>
              </a:rPr>
              <a:t>, </a:t>
            </a:r>
            <a:r>
              <a:rPr lang="en-US" dirty="0" err="1">
                <a:latin typeface="Cambria" pitchFamily="18" charset="0"/>
              </a:rPr>
              <a:t>MCh</a:t>
            </a:r>
            <a:r>
              <a:rPr lang="en-US" dirty="0">
                <a:latin typeface="Cambria" pitchFamily="18" charset="0"/>
              </a:rPr>
              <a:t>, DNB, FICS, FACS, FAMS.</a:t>
            </a:r>
          </a:p>
          <a:p>
            <a:pPr marL="342900" indent="-342900" eaLnBrk="0" hangingPunct="0">
              <a:spcBef>
                <a:spcPct val="20000"/>
              </a:spcBef>
              <a:buClr>
                <a:schemeClr val="hlink"/>
              </a:buClr>
              <a:buSzPct val="70000"/>
              <a:buFont typeface="Wingdings" pitchFamily="2" charset="2"/>
              <a:buNone/>
              <a:defRPr/>
            </a:pPr>
            <a:r>
              <a:rPr lang="en-US" sz="2400" dirty="0" err="1" smtClean="0">
                <a:latin typeface="Cambria" pitchFamily="18" charset="0"/>
              </a:rPr>
              <a:t>Gaurav</a:t>
            </a:r>
            <a:r>
              <a:rPr lang="en-US" sz="2400" dirty="0" smtClean="0">
                <a:latin typeface="Cambria" pitchFamily="18" charset="0"/>
              </a:rPr>
              <a:t> </a:t>
            </a:r>
            <a:r>
              <a:rPr lang="en-US" sz="2400" dirty="0">
                <a:latin typeface="Cambria" pitchFamily="18" charset="0"/>
              </a:rPr>
              <a:t>Gupta, </a:t>
            </a:r>
            <a:r>
              <a:rPr lang="en-US" sz="2400" dirty="0" smtClean="0">
                <a:latin typeface="Cambria" pitchFamily="18" charset="0"/>
              </a:rPr>
              <a:t>   </a:t>
            </a:r>
            <a:r>
              <a:rPr lang="en-US" dirty="0" smtClean="0">
                <a:latin typeface="Cambria" pitchFamily="18" charset="0"/>
              </a:rPr>
              <a:t>MS</a:t>
            </a:r>
            <a:r>
              <a:rPr lang="en-US" dirty="0">
                <a:latin typeface="Cambria" pitchFamily="18" charset="0"/>
              </a:rPr>
              <a:t>, DNB (Plastic Surgery</a:t>
            </a:r>
            <a:r>
              <a:rPr lang="en-US" dirty="0" smtClean="0">
                <a:latin typeface="Cambria" pitchFamily="18" charset="0"/>
              </a:rPr>
              <a:t>)</a:t>
            </a:r>
            <a:endParaRPr lang="en-US" dirty="0">
              <a:latin typeface="Cambria" pitchFamily="18" charset="0"/>
            </a:endParaRPr>
          </a:p>
        </p:txBody>
      </p:sp>
      <p:sp>
        <p:nvSpPr>
          <p:cNvPr id="12" name="TextBox 11"/>
          <p:cNvSpPr txBox="1"/>
          <p:nvPr/>
        </p:nvSpPr>
        <p:spPr>
          <a:xfrm>
            <a:off x="338138" y="5105400"/>
            <a:ext cx="6596062" cy="1200329"/>
          </a:xfrm>
          <a:prstGeom prst="rect">
            <a:avLst/>
          </a:prstGeom>
          <a:noFill/>
        </p:spPr>
        <p:txBody>
          <a:bodyPr wrap="square">
            <a:spAutoFit/>
          </a:bodyPr>
          <a:lstStyle/>
          <a:p>
            <a:pPr marL="342900" indent="-342900" eaLnBrk="0" hangingPunct="0">
              <a:defRPr/>
            </a:pPr>
            <a:r>
              <a:rPr lang="en-US" sz="2400" dirty="0">
                <a:latin typeface="Cambria" pitchFamily="18" charset="0"/>
              </a:rPr>
              <a:t>Department of Burns &amp; Plastic Surgery, </a:t>
            </a:r>
          </a:p>
          <a:p>
            <a:pPr marL="342900" indent="-342900" eaLnBrk="0" hangingPunct="0">
              <a:defRPr/>
            </a:pPr>
            <a:r>
              <a:rPr lang="en-US" sz="2400" dirty="0">
                <a:latin typeface="Cambria" pitchFamily="18" charset="0"/>
              </a:rPr>
              <a:t>L. N. Hospital &amp; </a:t>
            </a:r>
            <a:r>
              <a:rPr lang="en-US" sz="2400" dirty="0" err="1">
                <a:latin typeface="Cambria" pitchFamily="18" charset="0"/>
              </a:rPr>
              <a:t>Maulana</a:t>
            </a:r>
            <a:r>
              <a:rPr lang="en-US" sz="2400" dirty="0">
                <a:latin typeface="Cambria" pitchFamily="18" charset="0"/>
              </a:rPr>
              <a:t> Azad Medical College,</a:t>
            </a:r>
          </a:p>
          <a:p>
            <a:pPr marL="342900" indent="-342900" eaLnBrk="0" hangingPunct="0">
              <a:defRPr/>
            </a:pPr>
            <a:r>
              <a:rPr lang="en-US" sz="2400" dirty="0">
                <a:latin typeface="Cambria" pitchFamily="18" charset="0"/>
              </a:rPr>
              <a:t>New  Delhi, India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0"/>
            <a:ext cx="8382000" cy="639762"/>
          </a:xfrm>
          <a:prstGeom prst="rect">
            <a:avLst/>
          </a:prstGeom>
        </p:spPr>
        <p:txBody>
          <a:bodyPr/>
          <a:lstStyle/>
          <a:p>
            <a:pPr>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Peripheral sensitization</a:t>
            </a:r>
          </a:p>
          <a:p>
            <a:pPr lvl="0">
              <a:spcBef>
                <a:spcPct val="0"/>
              </a:spcBef>
              <a:defRPr/>
            </a:pPr>
            <a:endParaRPr lang="en-US" sz="2800" dirty="0">
              <a:latin typeface="Cambria" pitchFamily="18" charset="0"/>
            </a:endParaRPr>
          </a:p>
        </p:txBody>
      </p:sp>
      <p:sp>
        <p:nvSpPr>
          <p:cNvPr id="3" name="Content Placeholder 2"/>
          <p:cNvSpPr txBox="1">
            <a:spLocks/>
          </p:cNvSpPr>
          <p:nvPr/>
        </p:nvSpPr>
        <p:spPr>
          <a:xfrm>
            <a:off x="457200" y="1600200"/>
            <a:ext cx="8077200" cy="2286000"/>
          </a:xfrm>
          <a:prstGeom prst="rect">
            <a:avLst/>
          </a:prstGeom>
        </p:spPr>
        <p:txBody>
          <a:bodyPr>
            <a:normAutofit/>
          </a:bodyPr>
          <a:lstStyle/>
          <a:p>
            <a:pPr marL="274320" marR="0" lvl="0" indent="-274320" algn="l" defTabSz="914400" rtl="0" eaLnBrk="1" fontAlgn="auto" latinLnBrk="0" hangingPunct="1">
              <a:lnSpc>
                <a:spcPts val="308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Response to external stimuli is facilitated and enhanced</a:t>
            </a:r>
          </a:p>
          <a:p>
            <a:pPr marL="274320" marR="0" lvl="0" indent="-274320" algn="l" defTabSz="914400" rtl="0" eaLnBrk="1" fontAlgn="auto" latinLnBrk="0" hangingPunct="1">
              <a:lnSpc>
                <a:spcPts val="308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a:t>
            </a:r>
            <a:r>
              <a:rPr kumimoji="0" lang="en-US" sz="2400" b="0" i="0" u="none" strike="noStrike" kern="1200" cap="none" spc="0" normalizeH="0" baseline="0" noProof="0" dirty="0" err="1" smtClean="0">
                <a:ln>
                  <a:noFill/>
                </a:ln>
                <a:solidFill>
                  <a:schemeClr val="tx1">
                    <a:lumMod val="95000"/>
                    <a:lumOff val="5000"/>
                  </a:schemeClr>
                </a:solidFill>
                <a:effectLst/>
                <a:uLnTx/>
                <a:uFillTx/>
                <a:latin typeface="Cambria" pitchFamily="18" charset="0"/>
              </a:rPr>
              <a:t>Trophic</a:t>
            </a: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factors (nerve growth</a:t>
            </a:r>
            <a:r>
              <a:rPr kumimoji="0" lang="en-US" sz="2400" b="0" i="0" u="none" strike="noStrike" kern="1200" cap="none" spc="0" normalizeH="0" baseline="30000" noProof="0" dirty="0" smtClean="0">
                <a:ln>
                  <a:noFill/>
                </a:ln>
                <a:solidFill>
                  <a:schemeClr val="tx1">
                    <a:lumMod val="95000"/>
                    <a:lumOff val="5000"/>
                  </a:schemeClr>
                </a:solidFill>
                <a:effectLst/>
                <a:uLnTx/>
                <a:uFillTx/>
                <a:latin typeface="Cambria" pitchFamily="18" charset="0"/>
              </a:rPr>
              <a:t> </a:t>
            </a: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factor) </a:t>
            </a:r>
          </a:p>
          <a:p>
            <a:pPr marL="640080" marR="0" lvl="1" indent="-246888" algn="l" defTabSz="914400" rtl="0" eaLnBrk="1" fontAlgn="auto" latinLnBrk="0" hangingPunct="1">
              <a:lnSpc>
                <a:spcPts val="3080"/>
              </a:lnSpc>
              <a:spcBef>
                <a:spcPct val="20000"/>
              </a:spcBef>
              <a:spcAft>
                <a:spcPts val="0"/>
              </a:spcAft>
              <a:buClr>
                <a:schemeClr val="accent1"/>
              </a:buClr>
              <a:buSzPct val="85000"/>
              <a:buFont typeface="Wingdings" pitchFamily="2" charset="2"/>
              <a:buChar char="Ø"/>
              <a:tabLst/>
              <a:defRPr/>
            </a:pP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Persistently</a:t>
            </a:r>
            <a:r>
              <a:rPr kumimoji="0" lang="en-US" sz="2400" b="0" i="0" u="none" strike="noStrike" kern="1200" cap="none" spc="0" normalizeH="0" baseline="30000" noProof="0" dirty="0" smtClean="0">
                <a:ln>
                  <a:noFill/>
                </a:ln>
                <a:solidFill>
                  <a:schemeClr val="tx1">
                    <a:lumMod val="95000"/>
                    <a:lumOff val="5000"/>
                  </a:schemeClr>
                </a:solidFill>
                <a:effectLst/>
                <a:uLnTx/>
                <a:uFillTx/>
                <a:latin typeface="Cambria" pitchFamily="18" charset="0"/>
              </a:rPr>
              <a:t> </a:t>
            </a: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increased neuronal sensitivity</a:t>
            </a:r>
          </a:p>
          <a:p>
            <a:pPr marL="274320" marR="0" lvl="0" indent="-274320" algn="l" defTabSz="914400" rtl="0" eaLnBrk="1" fontAlgn="auto" latinLnBrk="0" hangingPunct="1">
              <a:lnSpc>
                <a:spcPts val="308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Increased </a:t>
            </a:r>
            <a:r>
              <a:rPr kumimoji="0" lang="en-US" sz="2400" b="0" i="0" u="none" strike="noStrike" kern="1200" cap="none" spc="0" normalizeH="0" baseline="0" noProof="0" dirty="0" err="1" smtClean="0">
                <a:ln>
                  <a:noFill/>
                </a:ln>
                <a:solidFill>
                  <a:schemeClr val="tx1">
                    <a:lumMod val="95000"/>
                    <a:lumOff val="5000"/>
                  </a:schemeClr>
                </a:solidFill>
                <a:effectLst/>
                <a:uLnTx/>
                <a:uFillTx/>
                <a:latin typeface="Cambria" pitchFamily="18" charset="0"/>
              </a:rPr>
              <a:t>intradermal</a:t>
            </a: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nerve fiber density and 	</a:t>
            </a:r>
            <a:r>
              <a:rPr kumimoji="0" lang="en-US" sz="2400" b="0" i="0" u="none" strike="noStrike" kern="1200" cap="none" spc="0" normalizeH="0" baseline="0" noProof="0" dirty="0" err="1" smtClean="0">
                <a:ln>
                  <a:noFill/>
                </a:ln>
                <a:solidFill>
                  <a:schemeClr val="tx1">
                    <a:lumMod val="95000"/>
                    <a:lumOff val="5000"/>
                  </a:schemeClr>
                </a:solidFill>
                <a:effectLst/>
                <a:uLnTx/>
                <a:uFillTx/>
                <a:latin typeface="Cambria" pitchFamily="18" charset="0"/>
              </a:rPr>
              <a:t>neurotrophin</a:t>
            </a:r>
            <a:r>
              <a:rPr kumimoji="0" lang="en-US" sz="2400" b="0" i="0" u="none" strike="noStrike" kern="1200" cap="none" spc="0" normalizeH="0" baseline="0" noProof="0" dirty="0" smtClean="0">
                <a:ln>
                  <a:noFill/>
                </a:ln>
                <a:solidFill>
                  <a:schemeClr val="tx1">
                    <a:lumMod val="95000"/>
                    <a:lumOff val="5000"/>
                  </a:schemeClr>
                </a:solidFill>
                <a:effectLst/>
                <a:uLnTx/>
                <a:uFillTx/>
                <a:latin typeface="Cambria" pitchFamily="18" charset="0"/>
              </a:rPr>
              <a:t> levels in chronic patients</a:t>
            </a:r>
          </a:p>
          <a:p>
            <a:pPr marL="274320" marR="0" lvl="0" indent="-274320" algn="ctr" defTabSz="914400" rtl="0" eaLnBrk="1" fontAlgn="auto" latinLnBrk="0" hangingPunct="1">
              <a:lnSpc>
                <a:spcPts val="3080"/>
              </a:lnSpc>
              <a:spcBef>
                <a:spcPct val="20000"/>
              </a:spcBef>
              <a:spcAft>
                <a:spcPts val="0"/>
              </a:spcAft>
              <a:buClr>
                <a:schemeClr val="accent3"/>
              </a:buClr>
              <a:buSzPct val="95000"/>
              <a:tabLst/>
              <a:defRPr/>
            </a:pPr>
            <a:endParaRPr kumimoji="0" lang="en-US" sz="2400" b="0" i="0" u="none" strike="noStrike" kern="1200" cap="none" spc="0" normalizeH="0" baseline="0" noProof="0" dirty="0">
              <a:ln>
                <a:noFill/>
              </a:ln>
              <a:solidFill>
                <a:schemeClr val="tx1">
                  <a:lumMod val="95000"/>
                  <a:lumOff val="5000"/>
                </a:schemeClr>
              </a:solidFill>
              <a:effectLst/>
              <a:uLnTx/>
              <a:uFillTx/>
              <a:latin typeface="Cambria" pitchFamily="18" charset="0"/>
            </a:endParaRPr>
          </a:p>
        </p:txBody>
      </p:sp>
      <p:sp>
        <p:nvSpPr>
          <p:cNvPr id="5" name="TextBox 4"/>
          <p:cNvSpPr txBox="1"/>
          <p:nvPr/>
        </p:nvSpPr>
        <p:spPr>
          <a:xfrm>
            <a:off x="893554" y="5105400"/>
            <a:ext cx="6684587" cy="904863"/>
          </a:xfrm>
          <a:prstGeom prst="rect">
            <a:avLst/>
          </a:prstGeom>
          <a:noFill/>
        </p:spPr>
        <p:txBody>
          <a:bodyPr wrap="none" rtlCol="0">
            <a:spAutoFit/>
          </a:bodyPr>
          <a:lstStyle/>
          <a:p>
            <a:pPr marL="274320" lvl="0" indent="-274320" algn="ctr">
              <a:spcBef>
                <a:spcPct val="20000"/>
              </a:spcBef>
              <a:buClr>
                <a:schemeClr val="accent3"/>
              </a:buClr>
              <a:buSzPct val="95000"/>
              <a:defRPr/>
            </a:pPr>
            <a:r>
              <a:rPr lang="en-US" sz="2400" dirty="0" smtClean="0">
                <a:solidFill>
                  <a:schemeClr val="tx1">
                    <a:lumMod val="95000"/>
                    <a:lumOff val="5000"/>
                  </a:schemeClr>
                </a:solidFill>
                <a:latin typeface="Cambria" pitchFamily="18" charset="0"/>
              </a:rPr>
              <a:t>Non </a:t>
            </a:r>
            <a:r>
              <a:rPr lang="en-US" sz="2400" dirty="0" err="1" smtClean="0">
                <a:solidFill>
                  <a:schemeClr val="tx1">
                    <a:lumMod val="95000"/>
                    <a:lumOff val="5000"/>
                  </a:schemeClr>
                </a:solidFill>
                <a:latin typeface="Cambria" pitchFamily="18" charset="0"/>
              </a:rPr>
              <a:t>pruritic</a:t>
            </a:r>
            <a:r>
              <a:rPr lang="en-US" sz="2400" dirty="0" smtClean="0">
                <a:solidFill>
                  <a:schemeClr val="tx1">
                    <a:lumMod val="95000"/>
                    <a:lumOff val="5000"/>
                  </a:schemeClr>
                </a:solidFill>
                <a:latin typeface="Cambria" pitchFamily="18" charset="0"/>
              </a:rPr>
              <a:t> stimuli stimulates </a:t>
            </a:r>
            <a:r>
              <a:rPr lang="en-US" sz="2400" dirty="0" err="1" smtClean="0">
                <a:solidFill>
                  <a:schemeClr val="tx1">
                    <a:lumMod val="95000"/>
                    <a:lumOff val="5000"/>
                  </a:schemeClr>
                </a:solidFill>
                <a:latin typeface="Cambria" pitchFamily="18" charset="0"/>
              </a:rPr>
              <a:t>pruritic</a:t>
            </a:r>
            <a:r>
              <a:rPr lang="en-US" sz="2400" dirty="0" smtClean="0">
                <a:solidFill>
                  <a:schemeClr val="tx1">
                    <a:lumMod val="95000"/>
                    <a:lumOff val="5000"/>
                  </a:schemeClr>
                </a:solidFill>
                <a:latin typeface="Cambria" pitchFamily="18" charset="0"/>
              </a:rPr>
              <a:t> receptors </a:t>
            </a:r>
          </a:p>
          <a:p>
            <a:pPr marL="274320" lvl="0" indent="-274320" algn="ctr">
              <a:spcBef>
                <a:spcPct val="20000"/>
              </a:spcBef>
              <a:buClr>
                <a:schemeClr val="accent3"/>
              </a:buClr>
              <a:buSzPct val="95000"/>
              <a:defRPr/>
            </a:pPr>
            <a:r>
              <a:rPr lang="en-US" sz="2400" i="1" dirty="0" smtClean="0">
                <a:solidFill>
                  <a:schemeClr val="tx1">
                    <a:lumMod val="95000"/>
                    <a:lumOff val="5000"/>
                  </a:schemeClr>
                </a:solidFill>
                <a:latin typeface="Cambria" pitchFamily="18" charset="0"/>
              </a:rPr>
              <a:t>(</a:t>
            </a:r>
            <a:r>
              <a:rPr lang="en-US" sz="2400" i="1" dirty="0" err="1" smtClean="0">
                <a:solidFill>
                  <a:schemeClr val="tx1">
                    <a:lumMod val="95000"/>
                    <a:lumOff val="5000"/>
                  </a:schemeClr>
                </a:solidFill>
                <a:latin typeface="Cambria" pitchFamily="18" charset="0"/>
              </a:rPr>
              <a:t>punctate</a:t>
            </a:r>
            <a:r>
              <a:rPr lang="en-US" sz="2400" i="1" dirty="0" smtClean="0">
                <a:solidFill>
                  <a:schemeClr val="tx1">
                    <a:lumMod val="95000"/>
                    <a:lumOff val="5000"/>
                  </a:schemeClr>
                </a:solidFill>
                <a:latin typeface="Cambria" pitchFamily="18" charset="0"/>
              </a:rPr>
              <a:t> </a:t>
            </a:r>
            <a:r>
              <a:rPr lang="en-US" sz="2400" i="1" dirty="0" err="1" smtClean="0">
                <a:solidFill>
                  <a:schemeClr val="tx1">
                    <a:lumMod val="95000"/>
                    <a:lumOff val="5000"/>
                  </a:schemeClr>
                </a:solidFill>
                <a:latin typeface="Cambria" pitchFamily="18" charset="0"/>
              </a:rPr>
              <a:t>hyperalgesia-punctate</a:t>
            </a:r>
            <a:r>
              <a:rPr lang="en-US" sz="2400" i="1" dirty="0" smtClean="0">
                <a:solidFill>
                  <a:schemeClr val="tx1">
                    <a:lumMod val="95000"/>
                    <a:lumOff val="5000"/>
                  </a:schemeClr>
                </a:solidFill>
                <a:latin typeface="Cambria" pitchFamily="18" charset="0"/>
              </a:rPr>
              <a:t> </a:t>
            </a:r>
            <a:r>
              <a:rPr lang="en-US" sz="2400" i="1" dirty="0" err="1" smtClean="0">
                <a:solidFill>
                  <a:schemeClr val="tx1">
                    <a:lumMod val="95000"/>
                    <a:lumOff val="5000"/>
                  </a:schemeClr>
                </a:solidFill>
                <a:latin typeface="Cambria" pitchFamily="18" charset="0"/>
              </a:rPr>
              <a:t>hyperkinesis</a:t>
            </a:r>
            <a:r>
              <a:rPr lang="en-US" sz="2400" i="1" dirty="0" smtClean="0">
                <a:solidFill>
                  <a:schemeClr val="tx1">
                    <a:lumMod val="95000"/>
                    <a:lumOff val="5000"/>
                  </a:schemeClr>
                </a:solidFill>
                <a:latin typeface="Cambria" pitchFamily="18" charset="0"/>
              </a:rPr>
              <a:t>)</a:t>
            </a:r>
            <a:endParaRPr lang="en-US" sz="2400" dirty="0" smtClean="0">
              <a:solidFill>
                <a:schemeClr val="tx1">
                  <a:lumMod val="95000"/>
                  <a:lumOff val="5000"/>
                </a:schemeClr>
              </a:solidFill>
              <a:latin typeface="Cambria" pitchFamily="18" charset="0"/>
            </a:endParaRPr>
          </a:p>
        </p:txBody>
      </p:sp>
      <p:sp>
        <p:nvSpPr>
          <p:cNvPr id="6" name="Down Arrow 5"/>
          <p:cNvSpPr/>
          <p:nvPr/>
        </p:nvSpPr>
        <p:spPr>
          <a:xfrm>
            <a:off x="2362200" y="4191000"/>
            <a:ext cx="304800" cy="749808"/>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rgbClr val="660066"/>
              </a:solidFill>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srcRect/>
          <a:stretch>
            <a:fillRect/>
          </a:stretch>
        </p:blipFill>
        <p:spPr bwMode="auto">
          <a:xfrm>
            <a:off x="1143000" y="534859"/>
            <a:ext cx="6781800" cy="5803689"/>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0"/>
            <a:ext cx="8382000" cy="639762"/>
          </a:xfrm>
          <a:prstGeom prst="rect">
            <a:avLst/>
          </a:prstGeom>
        </p:spPr>
        <p:txBody>
          <a:bodyPr/>
          <a:lstStyle/>
          <a:p>
            <a:pPr>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Central sensitization</a:t>
            </a:r>
          </a:p>
          <a:p>
            <a:pPr lvl="0">
              <a:spcBef>
                <a:spcPct val="0"/>
              </a:spcBef>
              <a:defRPr/>
            </a:pPr>
            <a:endParaRPr lang="en-US" sz="2800" dirty="0">
              <a:latin typeface="Cambria" pitchFamily="18" charset="0"/>
            </a:endParaRPr>
          </a:p>
        </p:txBody>
      </p:sp>
      <p:sp>
        <p:nvSpPr>
          <p:cNvPr id="3" name="Rectangle 2"/>
          <p:cNvSpPr/>
          <p:nvPr/>
        </p:nvSpPr>
        <p:spPr>
          <a:xfrm>
            <a:off x="533400" y="1905000"/>
            <a:ext cx="8077200" cy="1557349"/>
          </a:xfrm>
          <a:prstGeom prst="rect">
            <a:avLst/>
          </a:prstGeom>
        </p:spPr>
        <p:txBody>
          <a:bodyPr wrap="square">
            <a:spAutoFit/>
          </a:bodyPr>
          <a:lstStyle/>
          <a:p>
            <a:pPr marL="274320" lvl="0" indent="-274320">
              <a:spcBef>
                <a:spcPct val="20000"/>
              </a:spcBef>
              <a:buClr>
                <a:schemeClr val="accent3"/>
              </a:buClr>
              <a:buSzPct val="95000"/>
              <a:buFont typeface="Wingdings" pitchFamily="2" charset="2"/>
              <a:buChar char="Ø"/>
              <a:defRPr/>
            </a:pPr>
            <a:r>
              <a:rPr lang="en-US" sz="2800" dirty="0" smtClean="0">
                <a:latin typeface="Cambria" pitchFamily="18" charset="0"/>
              </a:rPr>
              <a:t> Increased excitability of  neurons</a:t>
            </a:r>
          </a:p>
          <a:p>
            <a:pPr marL="274320" lvl="0" indent="-274320">
              <a:spcBef>
                <a:spcPct val="20000"/>
              </a:spcBef>
              <a:buClr>
                <a:schemeClr val="accent3"/>
              </a:buClr>
              <a:buSzPct val="95000"/>
              <a:buFont typeface="Wingdings" pitchFamily="2" charset="2"/>
              <a:buChar char="Ø"/>
              <a:defRPr/>
            </a:pPr>
            <a:r>
              <a:rPr lang="en-US" sz="2800" dirty="0" smtClean="0">
                <a:latin typeface="Cambria" pitchFamily="18" charset="0"/>
              </a:rPr>
              <a:t> Reduction in inhibitory transmission</a:t>
            </a:r>
          </a:p>
          <a:p>
            <a:pPr marL="274320" lvl="0" indent="-274320">
              <a:spcBef>
                <a:spcPct val="20000"/>
              </a:spcBef>
              <a:buClr>
                <a:schemeClr val="accent3"/>
              </a:buClr>
              <a:buSzPct val="95000"/>
              <a:buFont typeface="Wingdings" pitchFamily="2" charset="2"/>
              <a:buChar char="Ø"/>
              <a:defRPr/>
            </a:pPr>
            <a:r>
              <a:rPr lang="en-US" sz="2800" dirty="0" smtClean="0">
                <a:latin typeface="Cambria" pitchFamily="18" charset="0"/>
              </a:rPr>
              <a:t> Loss of inhibitory neurons</a:t>
            </a:r>
          </a:p>
        </p:txBody>
      </p:sp>
      <p:sp>
        <p:nvSpPr>
          <p:cNvPr id="4" name="Down Arrow 3"/>
          <p:cNvSpPr/>
          <p:nvPr/>
        </p:nvSpPr>
        <p:spPr>
          <a:xfrm>
            <a:off x="1676400" y="3669792"/>
            <a:ext cx="484632" cy="978408"/>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Cambria" pitchFamily="18" charset="0"/>
            </a:endParaRPr>
          </a:p>
        </p:txBody>
      </p:sp>
      <p:sp>
        <p:nvSpPr>
          <p:cNvPr id="5" name="Rectangle 4"/>
          <p:cNvSpPr/>
          <p:nvPr/>
        </p:nvSpPr>
        <p:spPr>
          <a:xfrm>
            <a:off x="533400" y="4746248"/>
            <a:ext cx="7620000" cy="972574"/>
          </a:xfrm>
          <a:prstGeom prst="rect">
            <a:avLst/>
          </a:prstGeom>
        </p:spPr>
        <p:txBody>
          <a:bodyPr wrap="square">
            <a:spAutoFit/>
          </a:bodyPr>
          <a:lstStyle/>
          <a:p>
            <a:pPr marL="274320" lvl="0" indent="-274320">
              <a:spcBef>
                <a:spcPct val="20000"/>
              </a:spcBef>
              <a:buClr>
                <a:schemeClr val="accent3"/>
              </a:buClr>
              <a:buSzPct val="95000"/>
              <a:defRPr/>
            </a:pPr>
            <a:r>
              <a:rPr lang="en-US" sz="2600" dirty="0" smtClean="0">
                <a:latin typeface="Cambria" pitchFamily="18" charset="0"/>
              </a:rPr>
              <a:t>Stimulation of nearby  sensory neurons will</a:t>
            </a:r>
          </a:p>
          <a:p>
            <a:pPr marL="274320" lvl="0" indent="-274320">
              <a:spcBef>
                <a:spcPct val="20000"/>
              </a:spcBef>
              <a:buClr>
                <a:schemeClr val="accent3"/>
              </a:buClr>
              <a:buSzPct val="95000"/>
              <a:defRPr/>
            </a:pPr>
            <a:r>
              <a:rPr lang="en-US" sz="2600" dirty="0" smtClean="0">
                <a:latin typeface="Cambria" pitchFamily="18" charset="0"/>
              </a:rPr>
              <a:t>stimulate </a:t>
            </a:r>
            <a:r>
              <a:rPr lang="en-US" sz="2600" dirty="0" err="1" smtClean="0">
                <a:latin typeface="Cambria" pitchFamily="18" charset="0"/>
              </a:rPr>
              <a:t>pruritic</a:t>
            </a:r>
            <a:r>
              <a:rPr lang="en-US" sz="2600" dirty="0" smtClean="0">
                <a:latin typeface="Cambria" pitchFamily="18" charset="0"/>
              </a:rPr>
              <a:t> neurons (</a:t>
            </a:r>
            <a:r>
              <a:rPr lang="en-US" sz="2600" i="1" dirty="0" err="1" smtClean="0">
                <a:latin typeface="Cambria" pitchFamily="18" charset="0"/>
              </a:rPr>
              <a:t>allodynia-allokinesis</a:t>
            </a:r>
            <a:r>
              <a:rPr lang="en-US" sz="2600" i="1" dirty="0" smtClean="0">
                <a:latin typeface="Cambria" pitchFamily="18" charset="0"/>
              </a:rPr>
              <a:t> </a:t>
            </a:r>
            <a:r>
              <a:rPr lang="en-US" sz="2600" i="1" dirty="0" smtClean="0">
                <a:latin typeface="Cambria" pitchFamily="18" charset="0"/>
              </a:rPr>
              <a:t>)</a:t>
            </a:r>
            <a:endParaRPr lang="en-US" sz="2600" dirty="0" smtClean="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08038"/>
            <a:ext cx="7467600" cy="639762"/>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i="0" u="none" strike="noStrike" kern="1200" cap="none" spc="0" normalizeH="0" baseline="0" noProof="0" dirty="0" smtClean="0">
                <a:ln>
                  <a:noFill/>
                </a:ln>
                <a:solidFill>
                  <a:srgbClr val="660066"/>
                </a:solidFill>
                <a:effectLst/>
                <a:uLnTx/>
                <a:uFillTx/>
                <a:latin typeface="Cambria" pitchFamily="18" charset="0"/>
                <a:ea typeface="+mj-ea"/>
                <a:cs typeface="+mj-cs"/>
              </a:rPr>
              <a:t>Measuring </a:t>
            </a:r>
            <a:r>
              <a:rPr lang="en-US" sz="3200" dirty="0" smtClean="0">
                <a:solidFill>
                  <a:srgbClr val="660066"/>
                </a:solidFill>
                <a:latin typeface="Cambria" pitchFamily="18" charset="0"/>
                <a:ea typeface="+mj-ea"/>
                <a:cs typeface="+mj-cs"/>
              </a:rPr>
              <a:t>p</a:t>
            </a:r>
            <a:r>
              <a:rPr kumimoji="0" lang="en-US" sz="3200" i="0" u="none" strike="noStrike" kern="1200" cap="none" spc="0" normalizeH="0" baseline="0" noProof="0" dirty="0" err="1" smtClean="0">
                <a:ln>
                  <a:noFill/>
                </a:ln>
                <a:solidFill>
                  <a:srgbClr val="660066"/>
                </a:solidFill>
                <a:effectLst/>
                <a:uLnTx/>
                <a:uFillTx/>
                <a:latin typeface="Cambria" pitchFamily="18" charset="0"/>
                <a:ea typeface="+mj-ea"/>
                <a:cs typeface="+mj-cs"/>
              </a:rPr>
              <a:t>ruritus</a:t>
            </a:r>
            <a:r>
              <a:rPr kumimoji="0" lang="en-US" sz="3200" i="0" u="none" strike="noStrike" kern="1200" cap="none" spc="0" normalizeH="0" baseline="0" noProof="0" dirty="0" smtClean="0">
                <a:ln>
                  <a:noFill/>
                </a:ln>
                <a:solidFill>
                  <a:srgbClr val="660066"/>
                </a:solidFill>
                <a:effectLst/>
                <a:uLnTx/>
                <a:uFillTx/>
                <a:latin typeface="Cambria" pitchFamily="18" charset="0"/>
                <a:ea typeface="+mj-ea"/>
                <a:cs typeface="+mj-cs"/>
              </a:rPr>
              <a:t> severity </a:t>
            </a:r>
            <a:endParaRPr kumimoji="0" lang="en-US" sz="320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3" name="Content Placeholder 2"/>
          <p:cNvSpPr txBox="1">
            <a:spLocks/>
          </p:cNvSpPr>
          <p:nvPr/>
        </p:nvSpPr>
        <p:spPr>
          <a:xfrm>
            <a:off x="457200" y="1600200"/>
            <a:ext cx="7467600" cy="3810000"/>
          </a:xfrm>
          <a:prstGeom prst="rect">
            <a:avLst/>
          </a:prstGeom>
        </p:spPr>
        <p:txBody>
          <a:bodyPr>
            <a:noAutofit/>
          </a:bodyPr>
          <a:lstStyle/>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Visual analogue scale (VAS)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none" strike="noStrike" kern="1200" cap="none" spc="0" normalizeH="0" baseline="0" noProof="0" dirty="0" err="1" smtClean="0">
                <a:ln>
                  <a:noFill/>
                </a:ln>
                <a:solidFill>
                  <a:schemeClr val="tx1"/>
                </a:solidFill>
                <a:effectLst/>
                <a:uLnTx/>
                <a:uFillTx/>
                <a:latin typeface="Cambria" pitchFamily="18" charset="0"/>
              </a:rPr>
              <a:t>Eppendorf</a:t>
            </a:r>
            <a:r>
              <a:rPr kumimoji="0" lang="en-US" sz="2600" b="0" i="0" u="none" strike="noStrike" kern="1200" cap="none" spc="0" normalizeH="0" baseline="0" noProof="0" dirty="0" smtClean="0">
                <a:ln>
                  <a:noFill/>
                </a:ln>
                <a:solidFill>
                  <a:schemeClr val="tx1"/>
                </a:solidFill>
                <a:effectLst/>
                <a:uLnTx/>
                <a:uFillTx/>
                <a:latin typeface="Cambria" pitchFamily="18" charset="0"/>
              </a:rPr>
              <a:t>  Itch Questionnaire</a:t>
            </a: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Modified McGill Pain Questionnaire</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Worcester Itch Index</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5-D itch scale</a:t>
            </a:r>
            <a:endParaRPr kumimoji="0" lang="en-US" sz="2600" b="0" i="0" u="none" strike="noStrike" kern="1200" cap="none" spc="0" normalizeH="0" baseline="0" noProof="0" dirty="0">
              <a:ln>
                <a:noFill/>
              </a:ln>
              <a:solidFill>
                <a:schemeClr val="tx1"/>
              </a:solidFill>
              <a:effectLst/>
              <a:uLnTx/>
              <a:uFillTx/>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914400"/>
            <a:ext cx="7467600" cy="609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Modified VAS scale</a:t>
            </a:r>
            <a:endParaRPr kumimoji="0" lang="en-US" sz="32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pic>
        <p:nvPicPr>
          <p:cNvPr id="3" name="Content Placeholder 3"/>
          <p:cNvPicPr>
            <a:picLocks noChangeAspect="1" noChangeArrowheads="1"/>
          </p:cNvPicPr>
          <p:nvPr/>
        </p:nvPicPr>
        <p:blipFill>
          <a:blip r:embed="rId2" cstate="print"/>
          <a:stretch>
            <a:fillRect/>
          </a:stretch>
        </p:blipFill>
        <p:spPr bwMode="auto">
          <a:xfrm>
            <a:off x="153652" y="2057401"/>
            <a:ext cx="8771183" cy="4038599"/>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914400"/>
            <a:ext cx="8534400" cy="6096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i="0" u="none" strike="noStrike" kern="1200" cap="none" spc="0" normalizeH="0" baseline="0" noProof="0" dirty="0" smtClean="0">
                <a:ln>
                  <a:noFill/>
                </a:ln>
                <a:solidFill>
                  <a:srgbClr val="660066"/>
                </a:solidFill>
                <a:effectLst/>
                <a:uLnTx/>
                <a:uFillTx/>
                <a:latin typeface="Cambria" pitchFamily="18" charset="0"/>
                <a:ea typeface="+mj-ea"/>
                <a:cs typeface="+mj-cs"/>
              </a:rPr>
              <a:t>Prevalence </a:t>
            </a:r>
            <a:r>
              <a:rPr lang="en-US" sz="2800" dirty="0" smtClean="0">
                <a:solidFill>
                  <a:srgbClr val="660066"/>
                </a:solidFill>
                <a:latin typeface="Cambria" pitchFamily="18" charset="0"/>
                <a:ea typeface="+mj-ea"/>
                <a:cs typeface="+mj-cs"/>
              </a:rPr>
              <a:t>&amp; c</a:t>
            </a:r>
            <a:r>
              <a:rPr kumimoji="0" lang="en-US" sz="2800" i="0" u="none" strike="noStrike" kern="1200" cap="none" spc="0" normalizeH="0" baseline="0" noProof="0" dirty="0" err="1" smtClean="0">
                <a:ln>
                  <a:noFill/>
                </a:ln>
                <a:solidFill>
                  <a:srgbClr val="660066"/>
                </a:solidFill>
                <a:effectLst/>
                <a:uLnTx/>
                <a:uFillTx/>
                <a:latin typeface="Cambria" pitchFamily="18" charset="0"/>
                <a:ea typeface="+mj-ea"/>
                <a:cs typeface="+mj-cs"/>
              </a:rPr>
              <a:t>haracteristics</a:t>
            </a:r>
            <a:r>
              <a:rPr kumimoji="0" lang="en-US" sz="2800" i="0" u="none" strike="noStrike" kern="1200" cap="none" spc="0" normalizeH="0" baseline="0" noProof="0" dirty="0" smtClean="0">
                <a:ln>
                  <a:noFill/>
                </a:ln>
                <a:solidFill>
                  <a:srgbClr val="660066"/>
                </a:solidFill>
                <a:effectLst/>
                <a:uLnTx/>
                <a:uFillTx/>
                <a:latin typeface="Cambria" pitchFamily="18" charset="0"/>
                <a:ea typeface="+mj-ea"/>
                <a:cs typeface="+mj-cs"/>
              </a:rPr>
              <a:t> of post-burn </a:t>
            </a:r>
            <a:r>
              <a:rPr lang="en-US" sz="2800" dirty="0" smtClean="0">
                <a:solidFill>
                  <a:srgbClr val="660066"/>
                </a:solidFill>
                <a:latin typeface="Cambria" pitchFamily="18" charset="0"/>
                <a:ea typeface="+mj-ea"/>
                <a:cs typeface="+mj-cs"/>
              </a:rPr>
              <a:t>p</a:t>
            </a:r>
            <a:r>
              <a:rPr kumimoji="0" lang="en-US" sz="2800" i="0" u="none" strike="noStrike" kern="1200" cap="none" spc="0" normalizeH="0" baseline="0" noProof="0" dirty="0" err="1" smtClean="0">
                <a:ln>
                  <a:noFill/>
                </a:ln>
                <a:solidFill>
                  <a:srgbClr val="660066"/>
                </a:solidFill>
                <a:effectLst/>
                <a:uLnTx/>
                <a:uFillTx/>
                <a:latin typeface="Cambria" pitchFamily="18" charset="0"/>
                <a:ea typeface="+mj-ea"/>
                <a:cs typeface="+mj-cs"/>
              </a:rPr>
              <a:t>ruritus</a:t>
            </a:r>
            <a:endParaRPr kumimoji="0" lang="en-US" sz="280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3" name="Content Placeholder 2"/>
          <p:cNvSpPr txBox="1">
            <a:spLocks/>
          </p:cNvSpPr>
          <p:nvPr/>
        </p:nvSpPr>
        <p:spPr>
          <a:xfrm>
            <a:off x="457200" y="1600200"/>
            <a:ext cx="7467600" cy="4114800"/>
          </a:xfrm>
          <a:prstGeom prst="rect">
            <a:avLst/>
          </a:prstGeom>
        </p:spPr>
        <p:txBody>
          <a:bodyPr/>
          <a:lstStyle/>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Itching    during the first two weeks post-burn </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lang="en-US" sz="2600" dirty="0" smtClean="0">
                <a:latin typeface="Cambria" pitchFamily="18" charset="0"/>
              </a:rPr>
              <a:t> M</a:t>
            </a:r>
            <a:r>
              <a:rPr kumimoji="0" lang="en-US" sz="2600" b="0" i="0" u="none" strike="noStrike" kern="1200" cap="none" spc="0" normalizeH="0" baseline="0" noProof="0" dirty="0" err="1" smtClean="0">
                <a:ln>
                  <a:noFill/>
                </a:ln>
                <a:solidFill>
                  <a:schemeClr val="tx1"/>
                </a:solidFill>
                <a:effectLst/>
                <a:uLnTx/>
                <a:uFillTx/>
                <a:latin typeface="Cambria" pitchFamily="18" charset="0"/>
              </a:rPr>
              <a:t>ost</a:t>
            </a:r>
            <a:r>
              <a:rPr kumimoji="0" lang="en-US" sz="2600" b="0" i="0" u="none" strike="noStrike" kern="1200" cap="none" spc="0" normalizeH="0" baseline="0" noProof="0" dirty="0" smtClean="0">
                <a:ln>
                  <a:noFill/>
                </a:ln>
                <a:solidFill>
                  <a:schemeClr val="tx1"/>
                </a:solidFill>
                <a:effectLst/>
                <a:uLnTx/>
                <a:uFillTx/>
                <a:latin typeface="Cambria" pitchFamily="18" charset="0"/>
              </a:rPr>
              <a:t> severe immediately after wound closure </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lang="en-US" sz="2600" dirty="0" smtClean="0">
                <a:latin typeface="Cambria" pitchFamily="18" charset="0"/>
              </a:rPr>
              <a:t> U</a:t>
            </a:r>
            <a:r>
              <a:rPr kumimoji="0" lang="en-US" sz="2600" b="0" i="0" u="none" strike="noStrike" kern="1200" cap="none" spc="0" normalizeH="0" baseline="0" noProof="0" dirty="0" smtClean="0">
                <a:ln>
                  <a:noFill/>
                </a:ln>
                <a:solidFill>
                  <a:schemeClr val="tx1"/>
                </a:solidFill>
                <a:effectLst/>
                <a:uLnTx/>
                <a:uFillTx/>
                <a:latin typeface="Cambria" pitchFamily="18" charset="0"/>
              </a:rPr>
              <a:t>p to two years following burns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Prevalence : 80 to 100%</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Night &gt; day</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Legs &gt; arms &gt; face</a:t>
            </a:r>
          </a:p>
        </p:txBody>
      </p:sp>
      <p:sp>
        <p:nvSpPr>
          <p:cNvPr id="4" name="Up Arrow 3"/>
          <p:cNvSpPr/>
          <p:nvPr/>
        </p:nvSpPr>
        <p:spPr>
          <a:xfrm>
            <a:off x="2011681" y="1828800"/>
            <a:ext cx="45719" cy="304800"/>
          </a:xfrm>
          <a:prstGeom prs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57400" y="533400"/>
          <a:ext cx="5410200" cy="312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nvGraphicFramePr>
        <p:xfrm>
          <a:off x="1524000" y="3733800"/>
          <a:ext cx="6248400" cy="2946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itle 6"/>
          <p:cNvSpPr txBox="1">
            <a:spLocks/>
          </p:cNvSpPr>
          <p:nvPr/>
        </p:nvSpPr>
        <p:spPr>
          <a:xfrm>
            <a:off x="228600" y="2971800"/>
            <a:ext cx="2286000" cy="762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olidFill>
                <a:effectLst/>
                <a:uLnTx/>
                <a:uFillTx/>
                <a:latin typeface="Cambria" pitchFamily="18" charset="0"/>
                <a:ea typeface="+mj-ea"/>
                <a:cs typeface="+mj-cs"/>
              </a:rPr>
              <a:t>Mechanism</a:t>
            </a:r>
            <a:endParaRPr kumimoji="0" lang="en-US" sz="3200" b="0" i="0" u="none" strike="noStrike" kern="1200" cap="none" spc="0" normalizeH="0" baseline="0" noProof="0" dirty="0">
              <a:ln>
                <a:noFill/>
              </a:ln>
              <a:solidFill>
                <a:schemeClr val="tx2"/>
              </a:solidFill>
              <a:effectLst/>
              <a:uLnTx/>
              <a:uFillTx/>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3"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451318"/>
            <a:ext cx="8610600" cy="1815882"/>
          </a:xfrm>
          <a:prstGeom prst="rect">
            <a:avLst/>
          </a:prstGeom>
        </p:spPr>
        <p:txBody>
          <a:bodyPr wrap="square">
            <a:spAutoFit/>
          </a:bodyPr>
          <a:lstStyle/>
          <a:p>
            <a:pPr lvl="0">
              <a:lnSpc>
                <a:spcPct val="200000"/>
              </a:lnSpc>
              <a:spcBef>
                <a:spcPct val="0"/>
              </a:spcBef>
              <a:buFont typeface="Wingdings" pitchFamily="2" charset="2"/>
              <a:buChar char="Ø"/>
              <a:defRPr/>
            </a:pPr>
            <a:r>
              <a:rPr lang="en-US" sz="2800" dirty="0" smtClean="0">
                <a:latin typeface="Cambria" pitchFamily="18" charset="0"/>
              </a:rPr>
              <a:t> Interventions on peripheral aspects of pruritus</a:t>
            </a:r>
          </a:p>
          <a:p>
            <a:pPr>
              <a:lnSpc>
                <a:spcPct val="200000"/>
              </a:lnSpc>
              <a:spcBef>
                <a:spcPct val="0"/>
              </a:spcBef>
              <a:buFont typeface="Wingdings" pitchFamily="2" charset="2"/>
              <a:buChar char="Ø"/>
              <a:defRPr/>
            </a:pPr>
            <a:r>
              <a:rPr lang="en-US" sz="2800" dirty="0" smtClean="0">
                <a:latin typeface="Cambria" pitchFamily="18" charset="0"/>
              </a:rPr>
              <a:t> Interventions on the central </a:t>
            </a:r>
            <a:r>
              <a:rPr lang="en-US" sz="2800" dirty="0" err="1" smtClean="0">
                <a:latin typeface="Cambria" pitchFamily="18" charset="0"/>
              </a:rPr>
              <a:t>pruritic</a:t>
            </a:r>
            <a:r>
              <a:rPr lang="en-US" sz="2800" dirty="0" smtClean="0">
                <a:latin typeface="Cambria" pitchFamily="18" charset="0"/>
              </a:rPr>
              <a:t> pathway</a:t>
            </a:r>
          </a:p>
        </p:txBody>
      </p:sp>
      <p:sp>
        <p:nvSpPr>
          <p:cNvPr id="3" name="Title 1"/>
          <p:cNvSpPr txBox="1">
            <a:spLocks/>
          </p:cNvSpPr>
          <p:nvPr/>
        </p:nvSpPr>
        <p:spPr>
          <a:xfrm>
            <a:off x="457200" y="1219200"/>
            <a:ext cx="8305800" cy="6096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i="0" u="none" strike="noStrike" kern="1200" cap="none" spc="0" normalizeH="0" baseline="0" noProof="0" dirty="0" smtClean="0">
                <a:ln>
                  <a:noFill/>
                </a:ln>
                <a:solidFill>
                  <a:srgbClr val="660066"/>
                </a:solidFill>
                <a:effectLst/>
                <a:uLnTx/>
                <a:uFillTx/>
                <a:latin typeface="Cambria" pitchFamily="18" charset="0"/>
                <a:ea typeface="+mj-ea"/>
                <a:cs typeface="+mj-cs"/>
              </a:rPr>
              <a:t>Current Therapy of Post-burn Pruritus</a:t>
            </a:r>
            <a:endParaRPr kumimoji="0" lang="en-US" sz="320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534400" cy="954107"/>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p:txBody>
      </p:sp>
      <p:sp>
        <p:nvSpPr>
          <p:cNvPr id="3" name="Content Placeholder 2"/>
          <p:cNvSpPr txBox="1">
            <a:spLocks/>
          </p:cNvSpPr>
          <p:nvPr/>
        </p:nvSpPr>
        <p:spPr>
          <a:xfrm>
            <a:off x="457200" y="1828800"/>
            <a:ext cx="3657600" cy="4572000"/>
          </a:xfrm>
          <a:prstGeom prst="rect">
            <a:avLst/>
          </a:prstGeom>
          <a:ln w="28575">
            <a:solidFill>
              <a:schemeClr val="accent2">
                <a:lumMod val="75000"/>
              </a:schemeClr>
            </a:solidFill>
          </a:ln>
        </p:spPr>
        <p:txBody>
          <a:bodyPr>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i="0" u="none" strike="noStrike" kern="1200" cap="none" spc="0" normalizeH="0" baseline="0" noProof="0" dirty="0" smtClean="0">
                <a:ln>
                  <a:noFill/>
                </a:ln>
                <a:solidFill>
                  <a:srgbClr val="660066"/>
                </a:solidFill>
                <a:effectLst/>
                <a:uLnTx/>
                <a:uFillTx/>
                <a:latin typeface="Cambria" pitchFamily="18" charset="0"/>
              </a:rPr>
              <a:t>Non- pharmacologic</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Skin hydration</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Compression</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Massage</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Silicone gel sheets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Lasers</a:t>
            </a:r>
          </a:p>
          <a:p>
            <a:pPr marL="274320" lvl="0" indent="-274320">
              <a:spcBef>
                <a:spcPct val="20000"/>
              </a:spcBef>
              <a:buClr>
                <a:schemeClr val="accent3"/>
              </a:buClr>
              <a:buSzPct val="95000"/>
              <a:buFont typeface="Wingdings" pitchFamily="2" charset="2"/>
              <a:buChar char="Ø"/>
              <a:defRPr/>
            </a:pPr>
            <a:r>
              <a:rPr lang="en-US" sz="2600" dirty="0" smtClean="0">
                <a:solidFill>
                  <a:schemeClr val="bg1">
                    <a:lumMod val="65000"/>
                  </a:schemeClr>
                </a:solidFill>
                <a:latin typeface="Cambria" pitchFamily="18" charset="0"/>
              </a:rPr>
              <a:t> Cooling of the wound</a:t>
            </a:r>
          </a:p>
          <a:p>
            <a:pPr marL="274320" lvl="0" indent="-274320">
              <a:spcBef>
                <a:spcPct val="20000"/>
              </a:spcBef>
              <a:buClr>
                <a:schemeClr val="accent3"/>
              </a:buClr>
              <a:buSzPct val="95000"/>
              <a:buFont typeface="Wingdings" pitchFamily="2" charset="2"/>
              <a:buChar char="Ø"/>
              <a:defRPr/>
            </a:pPr>
            <a:r>
              <a:rPr lang="en-US" sz="2600" dirty="0" smtClean="0">
                <a:solidFill>
                  <a:schemeClr val="bg1">
                    <a:lumMod val="65000"/>
                  </a:schemeClr>
                </a:solidFill>
                <a:latin typeface="Cambria" pitchFamily="18" charset="0"/>
              </a:rPr>
              <a:t> Colloidal oatmeal</a:t>
            </a:r>
          </a:p>
        </p:txBody>
      </p:sp>
      <p:sp>
        <p:nvSpPr>
          <p:cNvPr id="4" name="Content Placeholder 3"/>
          <p:cNvSpPr txBox="1">
            <a:spLocks/>
          </p:cNvSpPr>
          <p:nvPr/>
        </p:nvSpPr>
        <p:spPr>
          <a:xfrm>
            <a:off x="4270248" y="1828800"/>
            <a:ext cx="4187952" cy="4572000"/>
          </a:xfrm>
          <a:prstGeom prst="rect">
            <a:avLst/>
          </a:prstGeom>
          <a:ln w="28575">
            <a:solidFill>
              <a:schemeClr val="accent2">
                <a:lumMod val="75000"/>
              </a:schemeClr>
            </a:solidFill>
          </a:ln>
        </p:spPr>
        <p:txBody>
          <a:bodyPr>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i="0" u="none" strike="noStrike" kern="1200" cap="none" spc="0" normalizeH="0" baseline="0" noProof="0" dirty="0" smtClean="0">
                <a:ln>
                  <a:noFill/>
                </a:ln>
                <a:solidFill>
                  <a:srgbClr val="660066"/>
                </a:solidFill>
                <a:effectLst/>
                <a:uLnTx/>
                <a:uFillTx/>
                <a:latin typeface="Cambria" pitchFamily="18" charset="0"/>
              </a:rPr>
              <a:t>Pharmacologic</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Antihistamines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none" strike="noStrike" kern="1200" cap="none" spc="0" normalizeH="0" baseline="0" noProof="0" dirty="0" err="1" smtClean="0">
                <a:ln>
                  <a:noFill/>
                </a:ln>
                <a:solidFill>
                  <a:schemeClr val="bg1">
                    <a:lumMod val="65000"/>
                  </a:schemeClr>
                </a:solidFill>
                <a:effectLst/>
                <a:uLnTx/>
                <a:uFillTx/>
                <a:latin typeface="Cambria" pitchFamily="18" charset="0"/>
              </a:rPr>
              <a:t>Doxepin</a:t>
            </a:r>
            <a:endParaRPr kumimoji="0" lang="en-US" sz="2600" b="0" i="0" u="none" strike="noStrike" kern="1200" cap="none" spc="0" normalizeH="0" baseline="0" noProof="0" dirty="0" smtClean="0">
              <a:ln>
                <a:noFill/>
              </a:ln>
              <a:solidFill>
                <a:schemeClr val="bg1">
                  <a:lumMod val="65000"/>
                </a:schemeClr>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bg1">
                    <a:lumMod val="65000"/>
                  </a:schemeClr>
                </a:solidFill>
                <a:effectLst/>
                <a:uLnTx/>
                <a:uFillTx/>
                <a:latin typeface="Cambria" pitchFamily="18" charset="0"/>
              </a:rPr>
              <a:t> Local anesthetic</a:t>
            </a:r>
            <a:r>
              <a:rPr kumimoji="0" lang="en-US" sz="2600" b="0" i="0" u="none" strike="noStrike" kern="1200" cap="none" spc="0" normalizeH="0" noProof="0" dirty="0" smtClean="0">
                <a:ln>
                  <a:noFill/>
                </a:ln>
                <a:solidFill>
                  <a:schemeClr val="bg1">
                    <a:lumMod val="65000"/>
                  </a:schemeClr>
                </a:solidFill>
                <a:effectLst/>
                <a:uLnTx/>
                <a:uFillTx/>
                <a:latin typeface="Cambria" pitchFamily="18" charset="0"/>
              </a:rPr>
              <a:t> creams</a:t>
            </a:r>
            <a:endParaRPr kumimoji="0" lang="en-US" sz="2600" b="0" i="0" u="none" strike="noStrike" kern="1200" cap="none" spc="0" normalizeH="0" baseline="0" noProof="0" dirty="0" smtClean="0">
              <a:ln>
                <a:noFill/>
              </a:ln>
              <a:solidFill>
                <a:schemeClr val="bg1">
                  <a:lumMod val="65000"/>
                </a:schemeClr>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bg1">
                    <a:lumMod val="65000"/>
                  </a:schemeClr>
                </a:solidFill>
                <a:effectLst/>
                <a:uLnTx/>
                <a:uFillTx/>
                <a:latin typeface="Cambria" pitchFamily="18" charset="0"/>
              </a:rPr>
              <a:t> </a:t>
            </a:r>
            <a:r>
              <a:rPr kumimoji="0" lang="en-US" sz="2600" b="0" i="0" u="none" strike="noStrike" kern="1200" cap="none" spc="0" normalizeH="0" baseline="0" noProof="0" dirty="0" err="1" smtClean="0">
                <a:ln>
                  <a:noFill/>
                </a:ln>
                <a:solidFill>
                  <a:schemeClr val="bg1">
                    <a:lumMod val="65000"/>
                  </a:schemeClr>
                </a:solidFill>
                <a:effectLst/>
                <a:uLnTx/>
                <a:uFillTx/>
                <a:latin typeface="Cambria" pitchFamily="18" charset="0"/>
              </a:rPr>
              <a:t>Ondansetron</a:t>
            </a:r>
            <a:endParaRPr kumimoji="0" lang="en-US" sz="2600" b="0" i="0" u="none" strike="noStrike" kern="1200" cap="none" spc="0" normalizeH="0" baseline="0" noProof="0" dirty="0" smtClean="0">
              <a:ln>
                <a:noFill/>
              </a:ln>
              <a:solidFill>
                <a:schemeClr val="bg1">
                  <a:lumMod val="65000"/>
                </a:schemeClr>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600" b="0" i="0" u="none" strike="noStrike" kern="1200" cap="none" spc="0" normalizeH="0" baseline="0" noProof="0" dirty="0">
              <a:ln>
                <a:noFill/>
              </a:ln>
              <a:solidFill>
                <a:schemeClr val="tx1"/>
              </a:solidFill>
              <a:effectLst/>
              <a:uLnTx/>
              <a:uFillTx/>
              <a:latin typeface="Cambria"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Non- pharmacologic		</a:t>
            </a:r>
            <a:r>
              <a:rPr lang="en-US" sz="2600" dirty="0" smtClean="0">
                <a:latin typeface="Cambria" pitchFamily="18" charset="0"/>
              </a:rPr>
              <a:t> </a:t>
            </a:r>
            <a:r>
              <a:rPr lang="en-US" sz="2600" b="1" dirty="0" smtClean="0">
                <a:solidFill>
                  <a:schemeClr val="accent2">
                    <a:lumMod val="50000"/>
                  </a:schemeClr>
                </a:solidFill>
                <a:latin typeface="Cambria" pitchFamily="18" charset="0"/>
              </a:rPr>
              <a:t>Skin hydration</a:t>
            </a:r>
          </a:p>
        </p:txBody>
      </p:sp>
      <p:sp>
        <p:nvSpPr>
          <p:cNvPr id="3" name="Content Placeholder 5"/>
          <p:cNvSpPr txBox="1">
            <a:spLocks/>
          </p:cNvSpPr>
          <p:nvPr/>
        </p:nvSpPr>
        <p:spPr>
          <a:xfrm>
            <a:off x="457200" y="2438400"/>
            <a:ext cx="8229600" cy="3886200"/>
          </a:xfrm>
          <a:prstGeom prst="rect">
            <a:avLst/>
          </a:prstGeom>
        </p:spPr>
        <p:txBody>
          <a:bodyPr>
            <a:noAutofit/>
          </a:bodyPr>
          <a:lstStyle/>
          <a:p>
            <a:pPr marL="274320" marR="0" lvl="0" indent="-274320" algn="l" defTabSz="914400" rtl="0" eaLnBrk="1" fontAlgn="auto" latinLnBrk="0" hangingPunct="1">
              <a:lnSpc>
                <a:spcPct val="16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Dry skin itself</a:t>
            </a:r>
            <a:r>
              <a:rPr kumimoji="0" lang="en-US" sz="2600" b="0" i="0" u="none" strike="noStrike" kern="1200" cap="none" spc="0" normalizeH="0" noProof="0" dirty="0" smtClean="0">
                <a:ln>
                  <a:noFill/>
                </a:ln>
                <a:solidFill>
                  <a:schemeClr val="tx1"/>
                </a:solidFill>
                <a:effectLst/>
                <a:uLnTx/>
                <a:uFillTx/>
                <a:latin typeface="Cambria" pitchFamily="18" charset="0"/>
              </a:rPr>
              <a:t> leads to</a:t>
            </a:r>
            <a:r>
              <a:rPr kumimoji="0" lang="en-US" sz="2600" b="0" i="0" u="none" strike="noStrike" kern="1200" cap="none" spc="0" normalizeH="0" baseline="0" noProof="0" dirty="0" smtClean="0">
                <a:ln>
                  <a:noFill/>
                </a:ln>
                <a:solidFill>
                  <a:schemeClr val="tx1"/>
                </a:solidFill>
                <a:effectLst/>
                <a:uLnTx/>
                <a:uFillTx/>
                <a:latin typeface="Cambria" pitchFamily="18" charset="0"/>
              </a:rPr>
              <a:t> pruritus.</a:t>
            </a:r>
          </a:p>
          <a:p>
            <a:pPr marL="274320" lvl="0" indent="-274320">
              <a:lnSpc>
                <a:spcPct val="160000"/>
              </a:lnSpc>
              <a:spcBef>
                <a:spcPct val="20000"/>
              </a:spcBef>
              <a:buClr>
                <a:schemeClr val="accent3"/>
              </a:buClr>
              <a:buSzPct val="95000"/>
              <a:buFont typeface="Wingdings" pitchFamily="2" charset="2"/>
              <a:buChar char="Ø"/>
              <a:defRPr/>
            </a:pPr>
            <a:r>
              <a:rPr lang="en-US" sz="2600" dirty="0" smtClean="0">
                <a:latin typeface="Cambria" pitchFamily="18" charset="0"/>
              </a:rPr>
              <a:t> Patients should avoid hot baths</a:t>
            </a:r>
          </a:p>
          <a:p>
            <a:pPr marL="274320" lvl="0" indent="-274320">
              <a:lnSpc>
                <a:spcPct val="160000"/>
              </a:lnSpc>
              <a:spcBef>
                <a:spcPct val="20000"/>
              </a:spcBef>
              <a:buClr>
                <a:schemeClr val="accent3"/>
              </a:buClr>
              <a:buSzPct val="95000"/>
              <a:buFont typeface="Wingdings" pitchFamily="2" charset="2"/>
              <a:buChar char="Ø"/>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Use mild soaps.</a:t>
            </a:r>
          </a:p>
          <a:p>
            <a:pPr marL="274320" lvl="0" indent="-274320">
              <a:lnSpc>
                <a:spcPct val="160000"/>
              </a:lnSpc>
              <a:spcBef>
                <a:spcPct val="20000"/>
              </a:spcBef>
              <a:buClr>
                <a:schemeClr val="accent3"/>
              </a:buClr>
              <a:buSzPct val="95000"/>
              <a:buFont typeface="Wingdings" pitchFamily="2" charset="2"/>
              <a:buChar char="Ø"/>
              <a:defRPr/>
            </a:pPr>
            <a:r>
              <a:rPr lang="en-US" sz="2600" dirty="0" smtClean="0">
                <a:latin typeface="Cambria" pitchFamily="18" charset="0"/>
              </a:rPr>
              <a:t> Apply bland emollients several times a day</a:t>
            </a:r>
          </a:p>
          <a:p>
            <a:pPr marL="274320" lvl="0" indent="-274320">
              <a:lnSpc>
                <a:spcPct val="160000"/>
              </a:lnSpc>
              <a:spcBef>
                <a:spcPct val="20000"/>
              </a:spcBef>
              <a:buClr>
                <a:schemeClr val="accent3"/>
              </a:buClr>
              <a:buSzPct val="95000"/>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preferably</a:t>
            </a:r>
            <a:r>
              <a:rPr kumimoji="0" lang="en-US" sz="2600" b="0" i="0" u="none" strike="noStrike" kern="1200" cap="none" spc="0" normalizeH="0" noProof="0" dirty="0" smtClean="0">
                <a:ln>
                  <a:noFill/>
                </a:ln>
                <a:solidFill>
                  <a:schemeClr val="tx1"/>
                </a:solidFill>
                <a:effectLst/>
                <a:uLnTx/>
                <a:uFillTx/>
                <a:latin typeface="Cambria" pitchFamily="18" charset="0"/>
              </a:rPr>
              <a:t> after bath to seal in the moisture.</a:t>
            </a:r>
            <a:endParaRPr kumimoji="0" lang="en-US" sz="2600" b="0" i="0" u="none" strike="noStrike" kern="1200" cap="none" spc="0" normalizeH="0" baseline="0" noProof="0" dirty="0" smtClean="0">
              <a:ln>
                <a:noFill/>
              </a:ln>
              <a:solidFill>
                <a:schemeClr val="tx1"/>
              </a:solidFill>
              <a:effectLst/>
              <a:uLnTx/>
              <a:uFillTx/>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08038"/>
            <a:ext cx="1828800" cy="715962"/>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 Pruritus</a:t>
            </a:r>
            <a:endParaRPr kumimoji="0" lang="en-US" sz="32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3" name="Content Placeholder 2"/>
          <p:cNvSpPr txBox="1">
            <a:spLocks/>
          </p:cNvSpPr>
          <p:nvPr/>
        </p:nvSpPr>
        <p:spPr>
          <a:xfrm>
            <a:off x="533400" y="1828800"/>
            <a:ext cx="7467600" cy="3733800"/>
          </a:xfrm>
          <a:prstGeom prst="rect">
            <a:avLst/>
          </a:prstGeom>
        </p:spPr>
        <p:txBody>
          <a:bodyPr>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2400" b="0" i="0" u="none" strike="noStrike" kern="1200" cap="none" spc="0" normalizeH="0" baseline="0" noProof="0" dirty="0" smtClean="0">
                <a:ln>
                  <a:noFill/>
                </a:ln>
                <a:solidFill>
                  <a:schemeClr val="tx1"/>
                </a:solidFill>
                <a:effectLst/>
                <a:uLnTx/>
                <a:uFillTx/>
                <a:latin typeface="Cambria" pitchFamily="18" charset="0"/>
              </a:rPr>
              <a:t>Punishment for Sins/Misdeeds</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2400" b="0" i="0" u="none" strike="noStrike" kern="1200" cap="none" spc="0" normalizeH="0" baseline="0" noProof="0" dirty="0" smtClean="0">
                <a:ln>
                  <a:noFill/>
                </a:ln>
                <a:solidFill>
                  <a:schemeClr val="tx1"/>
                </a:solidFill>
                <a:effectLst/>
                <a:uLnTx/>
                <a:uFillTx/>
                <a:latin typeface="Cambria" pitchFamily="18" charset="0"/>
              </a:rPr>
              <a:t>“the Lord will afflict you with the boils of Egypt and with tumors, fleeting sores and the itch, from which you cannot be cured”</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2200" b="0" i="1" u="none" strike="noStrike" kern="1200" cap="none" spc="0" normalizeH="0" baseline="0" noProof="0" dirty="0" smtClean="0">
                <a:ln>
                  <a:noFill/>
                </a:ln>
                <a:solidFill>
                  <a:schemeClr val="tx1"/>
                </a:solidFill>
                <a:effectLst/>
                <a:uLnTx/>
                <a:uFillTx/>
                <a:latin typeface="Cambria" pitchFamily="18" charset="0"/>
              </a:rPr>
              <a:t>Deuteronomy (28: 26–28)</a:t>
            </a:r>
            <a:endParaRPr kumimoji="0" lang="en-US" sz="2200" b="0" i="1" u="none" strike="noStrike" kern="1200" cap="none" spc="0" normalizeH="0" baseline="0" noProof="0" dirty="0">
              <a:ln>
                <a:noFill/>
              </a:ln>
              <a:solidFill>
                <a:schemeClr val="tx1"/>
              </a:solidFill>
              <a:effectLst/>
              <a:uLnTx/>
              <a:uFillTx/>
              <a:latin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Non- pharmacologic	</a:t>
            </a:r>
            <a:r>
              <a:rPr lang="en-US" sz="2600" b="1" dirty="0" smtClean="0">
                <a:solidFill>
                  <a:schemeClr val="accent2">
                    <a:lumMod val="50000"/>
                  </a:schemeClr>
                </a:solidFill>
                <a:latin typeface="Cambria" pitchFamily="18" charset="0"/>
              </a:rPr>
              <a:t>Compression and massage</a:t>
            </a:r>
          </a:p>
        </p:txBody>
      </p:sp>
      <p:sp>
        <p:nvSpPr>
          <p:cNvPr id="3" name="Content Placeholder 4"/>
          <p:cNvSpPr txBox="1">
            <a:spLocks/>
          </p:cNvSpPr>
          <p:nvPr/>
        </p:nvSpPr>
        <p:spPr>
          <a:xfrm>
            <a:off x="457200" y="2362200"/>
            <a:ext cx="8229600" cy="3581400"/>
          </a:xfrm>
          <a:prstGeom prst="rect">
            <a:avLst/>
          </a:prstGeom>
        </p:spPr>
        <p:txBody>
          <a:bodyPr>
            <a:noAutofit/>
          </a:bodyPr>
          <a:lstStyle/>
          <a:p>
            <a:pPr marL="274320" marR="0" lvl="0" indent="-274320" algn="l" defTabSz="914400" rtl="0" eaLnBrk="1" fontAlgn="auto" latinLnBrk="0" hangingPunct="1">
              <a:lnSpc>
                <a:spcPts val="38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Help in maturation of scars </a:t>
            </a:r>
          </a:p>
          <a:p>
            <a:pPr marL="274320" marR="0" lvl="0" indent="-274320" algn="l" defTabSz="914400" rtl="0" eaLnBrk="1" fontAlgn="auto" latinLnBrk="0" hangingPunct="1">
              <a:lnSpc>
                <a:spcPts val="3800"/>
              </a:lnSpc>
              <a:spcBef>
                <a:spcPct val="20000"/>
              </a:spcBef>
              <a:spcAft>
                <a:spcPts val="0"/>
              </a:spcAft>
              <a:buClr>
                <a:schemeClr val="accent3"/>
              </a:buClr>
              <a:buSzPct val="95000"/>
              <a:buFont typeface="Wingdings" pitchFamily="2" charset="2"/>
              <a:buChar char="Ø"/>
              <a:tabLst/>
              <a:defRPr/>
            </a:pPr>
            <a:r>
              <a:rPr lang="en-US" sz="2600" dirty="0" smtClean="0">
                <a:latin typeface="Cambria" pitchFamily="18" charset="0"/>
              </a:rPr>
              <a:t> C</a:t>
            </a:r>
            <a:r>
              <a:rPr kumimoji="0" lang="en-US" sz="2600" b="0" i="0" u="none" strike="noStrike" kern="1200" cap="none" spc="0" normalizeH="0" baseline="0" noProof="0" dirty="0" err="1" smtClean="0">
                <a:ln>
                  <a:noFill/>
                </a:ln>
                <a:solidFill>
                  <a:schemeClr val="tx1"/>
                </a:solidFill>
                <a:effectLst/>
                <a:uLnTx/>
                <a:uFillTx/>
                <a:latin typeface="Cambria" pitchFamily="18" charset="0"/>
              </a:rPr>
              <a:t>ontrol</a:t>
            </a:r>
            <a:r>
              <a:rPr kumimoji="0" lang="en-US" sz="2600" b="0" i="0" u="none" strike="noStrike" kern="1200" cap="none" spc="0" normalizeH="0" baseline="0" noProof="0" dirty="0" smtClean="0">
                <a:ln>
                  <a:noFill/>
                </a:ln>
                <a:solidFill>
                  <a:schemeClr val="tx1"/>
                </a:solidFill>
                <a:effectLst/>
                <a:uLnTx/>
                <a:uFillTx/>
                <a:latin typeface="Cambria" pitchFamily="18" charset="0"/>
              </a:rPr>
              <a:t> collagen synthesis </a:t>
            </a:r>
          </a:p>
          <a:p>
            <a:pPr marL="640080" marR="0" lvl="1" indent="-246888" algn="l" defTabSz="914400" rtl="0" eaLnBrk="1" fontAlgn="auto" latinLnBrk="0" hangingPunct="1">
              <a:lnSpc>
                <a:spcPts val="3800"/>
              </a:lnSpc>
              <a:spcBef>
                <a:spcPct val="20000"/>
              </a:spcBef>
              <a:spcAft>
                <a:spcPts val="0"/>
              </a:spcAft>
              <a:buClr>
                <a:schemeClr val="accent1"/>
              </a:buClr>
              <a:buSzPct val="85000"/>
              <a:buFont typeface="Wingdings" pitchFamily="2" charset="2"/>
              <a:buChar char="Ø"/>
              <a:tabLst/>
              <a:defRPr/>
            </a:pPr>
            <a:r>
              <a:rPr lang="en-US" sz="2600" dirty="0" smtClean="0">
                <a:latin typeface="Cambria" pitchFamily="18" charset="0"/>
              </a:rPr>
              <a:t> L</a:t>
            </a:r>
            <a:r>
              <a:rPr kumimoji="0" lang="en-US" sz="2600" b="0" i="0" u="none" strike="noStrike" kern="1200" cap="none" spc="0" normalizeH="0" baseline="0" noProof="0" dirty="0" err="1" smtClean="0">
                <a:ln>
                  <a:noFill/>
                </a:ln>
                <a:solidFill>
                  <a:schemeClr val="tx1"/>
                </a:solidFill>
                <a:effectLst/>
                <a:uLnTx/>
                <a:uFillTx/>
                <a:latin typeface="Cambria" pitchFamily="18" charset="0"/>
              </a:rPr>
              <a:t>imiting</a:t>
            </a:r>
            <a:r>
              <a:rPr kumimoji="0" lang="en-US" sz="2600" b="0" i="0" u="none" strike="noStrike" kern="1200" cap="none" spc="0" normalizeH="0" baseline="0" noProof="0" dirty="0" smtClean="0">
                <a:ln>
                  <a:noFill/>
                </a:ln>
                <a:solidFill>
                  <a:schemeClr val="tx1"/>
                </a:solidFill>
                <a:effectLst/>
                <a:uLnTx/>
                <a:uFillTx/>
                <a:latin typeface="Cambria" pitchFamily="18" charset="0"/>
              </a:rPr>
              <a:t> the supply of blood, oxygen, and nutrients </a:t>
            </a:r>
          </a:p>
          <a:p>
            <a:pPr marL="640080" marR="0" lvl="1" indent="-246888" algn="l" defTabSz="914400" rtl="0" eaLnBrk="1" fontAlgn="auto" latinLnBrk="0" hangingPunct="1">
              <a:lnSpc>
                <a:spcPts val="3800"/>
              </a:lnSpc>
              <a:spcBef>
                <a:spcPct val="20000"/>
              </a:spcBef>
              <a:spcAft>
                <a:spcPts val="0"/>
              </a:spcAft>
              <a:buClr>
                <a:schemeClr val="accent1"/>
              </a:buClr>
              <a:buSzPct val="85000"/>
              <a:buFont typeface="Wingdings" pitchFamily="2" charset="2"/>
              <a:buChar char="Ø"/>
              <a:tabLst/>
              <a:defRPr/>
            </a:pPr>
            <a:r>
              <a:rPr lang="en-US" sz="2600" dirty="0" smtClean="0">
                <a:latin typeface="Cambria" pitchFamily="18" charset="0"/>
              </a:rPr>
              <a:t> L</a:t>
            </a:r>
            <a:r>
              <a:rPr kumimoji="0" lang="en-US" sz="2600" b="0" i="0" u="none" strike="noStrike" kern="1200" cap="none" spc="0" normalizeH="0" baseline="0" noProof="0" dirty="0" err="1" smtClean="0">
                <a:ln>
                  <a:noFill/>
                </a:ln>
                <a:solidFill>
                  <a:schemeClr val="tx1"/>
                </a:solidFill>
                <a:effectLst/>
                <a:uLnTx/>
                <a:uFillTx/>
                <a:latin typeface="Cambria" pitchFamily="18" charset="0"/>
              </a:rPr>
              <a:t>ower</a:t>
            </a:r>
            <a:r>
              <a:rPr kumimoji="0" lang="en-US" sz="2600" b="0" i="0" u="none" strike="noStrike" kern="1200" cap="none" spc="0" normalizeH="0" baseline="0" noProof="0" dirty="0" smtClean="0">
                <a:ln>
                  <a:noFill/>
                </a:ln>
                <a:solidFill>
                  <a:schemeClr val="tx1"/>
                </a:solidFill>
                <a:effectLst/>
                <a:uLnTx/>
                <a:uFillTx/>
                <a:latin typeface="Cambria" pitchFamily="18" charset="0"/>
              </a:rPr>
              <a:t> the fibroblasts activity</a:t>
            </a:r>
          </a:p>
          <a:p>
            <a:pPr marL="640080" marR="0" lvl="1" indent="-246888" algn="l" defTabSz="914400" rtl="0" eaLnBrk="1" fontAlgn="auto" latinLnBrk="0" hangingPunct="1">
              <a:lnSpc>
                <a:spcPts val="3800"/>
              </a:lnSpc>
              <a:spcBef>
                <a:spcPct val="20000"/>
              </a:spcBef>
              <a:spcAft>
                <a:spcPts val="0"/>
              </a:spcAft>
              <a:buClr>
                <a:schemeClr val="accent1"/>
              </a:buClr>
              <a:buSzPct val="85000"/>
              <a:buFont typeface="Wingdings" pitchFamily="2" charset="2"/>
              <a:buChar char="Ø"/>
              <a:tabLst/>
              <a:defRPr/>
            </a:pPr>
            <a:r>
              <a:rPr lang="en-US" sz="2600" dirty="0" smtClean="0">
                <a:latin typeface="Cambria" pitchFamily="18" charset="0"/>
              </a:rPr>
              <a:t> E</a:t>
            </a:r>
            <a:r>
              <a:rPr kumimoji="0" lang="en-US" sz="2600" b="0" i="0" u="none" strike="noStrike" kern="1200" cap="none" spc="0" normalizeH="0" baseline="0" noProof="0" dirty="0" err="1" smtClean="0">
                <a:ln>
                  <a:noFill/>
                </a:ln>
                <a:solidFill>
                  <a:schemeClr val="tx1"/>
                </a:solidFill>
                <a:effectLst/>
                <a:uLnTx/>
                <a:uFillTx/>
                <a:latin typeface="Cambria" pitchFamily="18" charset="0"/>
              </a:rPr>
              <a:t>ncourage</a:t>
            </a:r>
            <a:r>
              <a:rPr kumimoji="0" lang="en-US" sz="2600" b="0" i="0" u="none" strike="noStrike" kern="1200" cap="none" spc="0" normalizeH="0" baseline="0" noProof="0" dirty="0" smtClean="0">
                <a:ln>
                  <a:noFill/>
                </a:ln>
                <a:solidFill>
                  <a:schemeClr val="tx1"/>
                </a:solidFill>
                <a:effectLst/>
                <a:uLnTx/>
                <a:uFillTx/>
                <a:latin typeface="Cambria" pitchFamily="18" charset="0"/>
              </a:rPr>
              <a:t> realignment of collagen bundles </a:t>
            </a:r>
          </a:p>
          <a:p>
            <a:pPr marL="640080" marR="0" lvl="1" indent="-246888" algn="l" defTabSz="914400" rtl="0" eaLnBrk="1" fontAlgn="auto" latinLnBrk="0" hangingPunct="1">
              <a:lnSpc>
                <a:spcPts val="3800"/>
              </a:lnSpc>
              <a:spcBef>
                <a:spcPct val="20000"/>
              </a:spcBef>
              <a:spcAft>
                <a:spcPts val="0"/>
              </a:spcAft>
              <a:buClr>
                <a:schemeClr val="accent1"/>
              </a:buClr>
              <a:buSzPct val="85000"/>
              <a:buFont typeface="Wingdings" pitchFamily="2" charset="2"/>
              <a:buChar char="Ø"/>
              <a:tabLst/>
              <a:defRPr/>
            </a:pPr>
            <a:r>
              <a:rPr lang="en-US" sz="2600" dirty="0" smtClean="0">
                <a:latin typeface="Cambria" pitchFamily="18" charset="0"/>
              </a:rPr>
              <a:t>    C</a:t>
            </a:r>
            <a:r>
              <a:rPr kumimoji="0" lang="en-US" sz="2600" b="0" i="0" u="none" strike="noStrike" kern="1200" cap="none" spc="0" normalizeH="0" baseline="0" noProof="0" dirty="0" err="1" smtClean="0">
                <a:ln>
                  <a:noFill/>
                </a:ln>
                <a:solidFill>
                  <a:schemeClr val="tx1"/>
                </a:solidFill>
                <a:effectLst/>
                <a:uLnTx/>
                <a:uFillTx/>
                <a:latin typeface="Cambria" pitchFamily="18" charset="0"/>
              </a:rPr>
              <a:t>ollagenase</a:t>
            </a:r>
            <a:r>
              <a:rPr kumimoji="0" lang="en-US" sz="2600" b="0" i="0" u="none" strike="noStrike" kern="1200" cap="none" spc="0" normalizeH="0" baseline="0" noProof="0" dirty="0" smtClean="0">
                <a:ln>
                  <a:noFill/>
                </a:ln>
                <a:solidFill>
                  <a:schemeClr val="tx1"/>
                </a:solidFill>
                <a:effectLst/>
                <a:uLnTx/>
                <a:uFillTx/>
                <a:latin typeface="Cambria" pitchFamily="18" charset="0"/>
              </a:rPr>
              <a:t> secretion</a:t>
            </a:r>
            <a:endParaRPr kumimoji="0" lang="en-US" sz="2600" b="0" i="0" u="none" strike="noStrike" kern="1200" cap="none" spc="0" normalizeH="0" baseline="0" noProof="0" dirty="0">
              <a:ln>
                <a:noFill/>
              </a:ln>
              <a:solidFill>
                <a:schemeClr val="tx1"/>
              </a:solidFill>
              <a:effectLst/>
              <a:uLnTx/>
              <a:uFillTx/>
              <a:latin typeface="Cambria" pitchFamily="18" charset="0"/>
            </a:endParaRPr>
          </a:p>
        </p:txBody>
      </p:sp>
      <p:sp>
        <p:nvSpPr>
          <p:cNvPr id="4" name="Up Arrow 3"/>
          <p:cNvSpPr/>
          <p:nvPr/>
        </p:nvSpPr>
        <p:spPr>
          <a:xfrm flipH="1">
            <a:off x="1295400" y="5257800"/>
            <a:ext cx="45719" cy="381000"/>
          </a:xfrm>
          <a:prstGeom prs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7467600" cy="1143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
            </a:r>
            <a:b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br>
            <a:endParaRPr kumimoji="0" lang="en-US" sz="32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4" name="Rectangle 3"/>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Non- pharmacologic	</a:t>
            </a:r>
            <a:r>
              <a:rPr lang="en-US" sz="2600" b="1" dirty="0" smtClean="0">
                <a:solidFill>
                  <a:schemeClr val="accent2">
                    <a:lumMod val="50000"/>
                  </a:schemeClr>
                </a:solidFill>
                <a:latin typeface="Cambria" pitchFamily="18" charset="0"/>
              </a:rPr>
              <a:t>Silicon gel sheets / creams</a:t>
            </a:r>
          </a:p>
        </p:txBody>
      </p:sp>
      <p:sp>
        <p:nvSpPr>
          <p:cNvPr id="5" name="TextBox 4"/>
          <p:cNvSpPr txBox="1"/>
          <p:nvPr/>
        </p:nvSpPr>
        <p:spPr>
          <a:xfrm>
            <a:off x="1066800" y="2819400"/>
            <a:ext cx="3844258" cy="523220"/>
          </a:xfrm>
          <a:prstGeom prst="rect">
            <a:avLst/>
          </a:prstGeom>
          <a:noFill/>
        </p:spPr>
        <p:txBody>
          <a:bodyPr wrap="none" rtlCol="0">
            <a:spAutoFit/>
          </a:bodyPr>
          <a:lstStyle/>
          <a:p>
            <a:r>
              <a:rPr lang="en-US" sz="2800" dirty="0" smtClean="0">
                <a:latin typeface="Cambria" pitchFamily="18" charset="0"/>
              </a:rPr>
              <a:t>Reduces mast cell count</a:t>
            </a:r>
            <a:endParaRPr lang="en-US" sz="2800" dirty="0">
              <a:latin typeface="Cambria"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Non- pharmacologic	</a:t>
            </a:r>
            <a:r>
              <a:rPr lang="en-US" sz="2600" b="1" dirty="0" smtClean="0">
                <a:solidFill>
                  <a:schemeClr val="accent2">
                    <a:lumMod val="50000"/>
                  </a:schemeClr>
                </a:solidFill>
                <a:latin typeface="Cambria" pitchFamily="18" charset="0"/>
              </a:rPr>
              <a:t>Lasers</a:t>
            </a:r>
          </a:p>
        </p:txBody>
      </p:sp>
      <p:sp>
        <p:nvSpPr>
          <p:cNvPr id="3" name="Content Placeholder 2"/>
          <p:cNvSpPr txBox="1">
            <a:spLocks/>
          </p:cNvSpPr>
          <p:nvPr/>
        </p:nvSpPr>
        <p:spPr>
          <a:xfrm>
            <a:off x="457200" y="2438400"/>
            <a:ext cx="7467600" cy="4035552"/>
          </a:xfrm>
          <a:prstGeom prst="rect">
            <a:avLst/>
          </a:prstGeom>
        </p:spPr>
        <p:txBody>
          <a:bodyPr>
            <a:normAutofit fontScale="85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3100" b="0" i="0" u="none" strike="noStrike" kern="1200" cap="none" spc="0" normalizeH="0" baseline="0" noProof="0" dirty="0" smtClean="0">
                <a:ln>
                  <a:noFill/>
                </a:ln>
                <a:solidFill>
                  <a:schemeClr val="tx1"/>
                </a:solidFill>
                <a:effectLst/>
                <a:uLnTx/>
                <a:uFillTx/>
                <a:latin typeface="Cambria" pitchFamily="18" charset="0"/>
              </a:rPr>
              <a:t>Pulsed dye laser (PDL)</a:t>
            </a:r>
          </a:p>
          <a:p>
            <a:pPr marL="640080" marR="0" lvl="1" indent="-246888" algn="l" defTabSz="914400" rtl="0" eaLnBrk="1" fontAlgn="auto" latinLnBrk="0" hangingPunct="1">
              <a:lnSpc>
                <a:spcPct val="100000"/>
              </a:lnSpc>
              <a:spcBef>
                <a:spcPct val="20000"/>
              </a:spcBef>
              <a:spcAft>
                <a:spcPts val="0"/>
              </a:spcAft>
              <a:buClr>
                <a:schemeClr val="accent1"/>
              </a:buClr>
              <a:buSzPct val="85000"/>
              <a:tabLst/>
              <a:defRPr/>
            </a:pPr>
            <a:r>
              <a:rPr kumimoji="0" lang="en-US" sz="3100" b="0" i="0" u="none" strike="noStrike" kern="1200" cap="none" spc="0" normalizeH="0" baseline="0" noProof="0" dirty="0" smtClean="0">
                <a:ln>
                  <a:noFill/>
                </a:ln>
                <a:solidFill>
                  <a:schemeClr val="tx1"/>
                </a:solidFill>
                <a:effectLst/>
                <a:uLnTx/>
                <a:uFillTx/>
                <a:latin typeface="Cambria" pitchFamily="18" charset="0"/>
              </a:rPr>
              <a:t> decreases scar </a:t>
            </a:r>
            <a:r>
              <a:rPr kumimoji="0" lang="en-US" sz="3100" b="0" i="0" u="none" strike="noStrike" kern="1200" cap="none" spc="0" normalizeH="0" baseline="0" noProof="0" dirty="0" err="1" smtClean="0">
                <a:ln>
                  <a:noFill/>
                </a:ln>
                <a:solidFill>
                  <a:schemeClr val="tx1"/>
                </a:solidFill>
                <a:effectLst/>
                <a:uLnTx/>
                <a:uFillTx/>
                <a:latin typeface="Cambria" pitchFamily="18" charset="0"/>
              </a:rPr>
              <a:t>erythema</a:t>
            </a:r>
            <a:r>
              <a:rPr kumimoji="0" lang="en-US" sz="3100" b="0" i="0" u="none" strike="noStrike" kern="1200" cap="none" spc="0" normalizeH="0" baseline="0" noProof="0" dirty="0" smtClean="0">
                <a:ln>
                  <a:noFill/>
                </a:ln>
                <a:solidFill>
                  <a:schemeClr val="tx1"/>
                </a:solidFill>
                <a:effectLst/>
                <a:uLnTx/>
                <a:uFillTx/>
                <a:latin typeface="Cambria" pitchFamily="18" charset="0"/>
              </a:rPr>
              <a:t> and thickness </a:t>
            </a:r>
          </a:p>
          <a:p>
            <a:pPr marL="640080" marR="0" lvl="1" indent="-246888" algn="l" defTabSz="914400" rtl="0" eaLnBrk="1" fontAlgn="auto" latinLnBrk="0" hangingPunct="1">
              <a:lnSpc>
                <a:spcPct val="100000"/>
              </a:lnSpc>
              <a:spcBef>
                <a:spcPct val="20000"/>
              </a:spcBef>
              <a:spcAft>
                <a:spcPts val="0"/>
              </a:spcAft>
              <a:buClr>
                <a:schemeClr val="accent1"/>
              </a:buClr>
              <a:buSzPct val="8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640080" lvl="1" indent="-246888">
              <a:spcBef>
                <a:spcPct val="20000"/>
              </a:spcBef>
              <a:buClr>
                <a:schemeClr val="accent1"/>
              </a:buClr>
              <a:buSzPct val="85000"/>
              <a:defRPr/>
            </a:pPr>
            <a:r>
              <a:rPr lang="en-US" sz="2600" dirty="0" smtClean="0">
                <a:latin typeface="Cambria" pitchFamily="18" charset="0"/>
                <a:ea typeface="Calibri"/>
                <a:cs typeface="Times New Roman"/>
              </a:rPr>
              <a:t>Allison KP, Kiernan MN, Waters RA, Clement RM. Pulsed dye laser treatment of burn scars. Alleviation or irritation? Burns. 2003;29(3):207-13.</a:t>
            </a:r>
            <a:endParaRPr lang="en-US" sz="2600" dirty="0" smtClean="0">
              <a:latin typeface="Cambria" pitchFamily="18" charset="0"/>
            </a:endParaRPr>
          </a:p>
          <a:p>
            <a:pPr marL="640080" marR="0" lvl="1" indent="-246888" algn="l" defTabSz="914400" rtl="0" eaLnBrk="1" fontAlgn="auto" latinLnBrk="0" hangingPunct="1">
              <a:lnSpc>
                <a:spcPct val="100000"/>
              </a:lnSpc>
              <a:spcBef>
                <a:spcPct val="20000"/>
              </a:spcBef>
              <a:spcAft>
                <a:spcPts val="0"/>
              </a:spcAft>
              <a:buClr>
                <a:schemeClr val="accent1"/>
              </a:buClr>
              <a:buSzPct val="8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latin typeface="Cambria" pitchFamily="18" charset="0"/>
            </a:endParaRPr>
          </a:p>
          <a:p>
            <a:pPr marL="640080" marR="0" lvl="1" indent="-246888" algn="l" defTabSz="914400" rtl="0" eaLnBrk="1" fontAlgn="auto" latinLnBrk="0" hangingPunct="1">
              <a:lnSpc>
                <a:spcPct val="100000"/>
              </a:lnSpc>
              <a:spcBef>
                <a:spcPct val="20000"/>
              </a:spcBef>
              <a:spcAft>
                <a:spcPts val="0"/>
              </a:spcAft>
              <a:buClr>
                <a:schemeClr val="accent1"/>
              </a:buClr>
              <a:buSzPct val="85000"/>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In 38 patients assessed the value of the 585-nm flash lamp-pumped dye laser on scar tenderness, surface texture, and pruritus with three treatments at monthly intervals. Pruritus improved at 1 month and remained improved at 6 and 12 months (Pp&lt; 0.0001).</a:t>
            </a:r>
            <a:endParaRPr kumimoji="0" lang="en-US" sz="2600" b="0" i="0" u="none" strike="noStrike" kern="1200" cap="none" spc="0" normalizeH="0" baseline="0" noProof="0" dirty="0">
              <a:ln>
                <a:noFill/>
              </a:ln>
              <a:solidFill>
                <a:schemeClr val="tx1"/>
              </a:solidFill>
              <a:effectLst/>
              <a:uLnTx/>
              <a:uFillTx/>
              <a:latin typeface="Cambria"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Pharmacologic	</a:t>
            </a:r>
            <a:r>
              <a:rPr lang="en-US" sz="2600" b="1" dirty="0" smtClean="0">
                <a:solidFill>
                  <a:schemeClr val="accent2">
                    <a:lumMod val="50000"/>
                  </a:schemeClr>
                </a:solidFill>
                <a:latin typeface="Cambria" pitchFamily="18" charset="0"/>
              </a:rPr>
              <a:t>Antihistaminics</a:t>
            </a:r>
          </a:p>
        </p:txBody>
      </p:sp>
      <p:sp>
        <p:nvSpPr>
          <p:cNvPr id="3" name="Content Placeholder 2"/>
          <p:cNvSpPr txBox="1">
            <a:spLocks/>
          </p:cNvSpPr>
          <p:nvPr/>
        </p:nvSpPr>
        <p:spPr>
          <a:xfrm>
            <a:off x="457200" y="2212848"/>
            <a:ext cx="7467600" cy="4264152"/>
          </a:xfrm>
          <a:prstGeom prst="rect">
            <a:avLst/>
          </a:prstGeom>
        </p:spPr>
        <p:txBody>
          <a:bodyPr>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mbria" pitchFamily="18" charset="0"/>
              </a:rPr>
              <a:t> Mainstay of anti-</a:t>
            </a:r>
            <a:r>
              <a:rPr kumimoji="0" lang="en-US" sz="2400" b="0" i="0" u="none" strike="noStrike" kern="1200" cap="none" spc="0" normalizeH="0" baseline="0" noProof="0" dirty="0" err="1" smtClean="0">
                <a:ln>
                  <a:noFill/>
                </a:ln>
                <a:solidFill>
                  <a:schemeClr val="tx1"/>
                </a:solidFill>
                <a:effectLst/>
                <a:uLnTx/>
                <a:uFillTx/>
                <a:latin typeface="Cambria" pitchFamily="18" charset="0"/>
              </a:rPr>
              <a:t>pruritic</a:t>
            </a:r>
            <a:r>
              <a:rPr kumimoji="0" lang="en-US" sz="2400" b="0" i="0" u="none" strike="noStrike" kern="1200" cap="none" spc="0" normalizeH="0" baseline="0" noProof="0" dirty="0" smtClean="0">
                <a:ln>
                  <a:noFill/>
                </a:ln>
                <a:solidFill>
                  <a:schemeClr val="tx1"/>
                </a:solidFill>
                <a:effectLst/>
                <a:uLnTx/>
                <a:uFillTx/>
                <a:latin typeface="Cambria" pitchFamily="18" charset="0"/>
              </a:rPr>
              <a:t> therapy for decades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mbria" pitchFamily="18" charset="0"/>
              </a:rPr>
              <a:t> First-generation H</a:t>
            </a:r>
            <a:r>
              <a:rPr kumimoji="0" lang="en-US" sz="2400" b="0" i="0" u="none" strike="noStrike" kern="1200" cap="none" spc="0" normalizeH="0" baseline="-25000" noProof="0" dirty="0" smtClean="0">
                <a:ln>
                  <a:noFill/>
                </a:ln>
                <a:solidFill>
                  <a:schemeClr val="tx1"/>
                </a:solidFill>
                <a:effectLst/>
                <a:uLnTx/>
                <a:uFillTx/>
                <a:latin typeface="Cambria" pitchFamily="18" charset="0"/>
              </a:rPr>
              <a:t>1</a:t>
            </a:r>
            <a:r>
              <a:rPr kumimoji="0" lang="en-US" sz="2400" b="0" i="0" u="none" strike="noStrike" kern="1200" cap="none" spc="0" normalizeH="0" baseline="0" noProof="0" dirty="0" smtClean="0">
                <a:ln>
                  <a:noFill/>
                </a:ln>
                <a:solidFill>
                  <a:schemeClr val="tx1"/>
                </a:solidFill>
                <a:effectLst/>
                <a:uLnTx/>
                <a:uFillTx/>
                <a:latin typeface="Cambria" pitchFamily="18" charset="0"/>
              </a:rPr>
              <a:t>-antihistamines</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200" b="0" i="0" u="none" strike="noStrike" kern="1200" cap="none" spc="0" normalizeH="0" baseline="0" noProof="0" dirty="0" smtClean="0">
                <a:ln>
                  <a:noFill/>
                </a:ln>
                <a:solidFill>
                  <a:schemeClr val="tx1"/>
                </a:solidFill>
                <a:effectLst/>
                <a:uLnTx/>
                <a:uFillTx/>
                <a:latin typeface="Cambria" pitchFamily="18" charset="0"/>
              </a:rPr>
              <a:t> Sedating</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200" b="0" i="0" u="none" strike="noStrike" kern="1200" cap="none" spc="0" normalizeH="0" baseline="0" noProof="0" dirty="0" smtClean="0">
                <a:ln>
                  <a:noFill/>
                </a:ln>
                <a:solidFill>
                  <a:schemeClr val="tx1"/>
                </a:solidFill>
                <a:effectLst/>
                <a:uLnTx/>
                <a:uFillTx/>
                <a:latin typeface="Cambria" pitchFamily="18" charset="0"/>
              </a:rPr>
              <a:t> Bind to histaminic, </a:t>
            </a:r>
            <a:r>
              <a:rPr kumimoji="0" lang="en-US" sz="2200" b="0" i="0" u="none" strike="noStrike" kern="1200" cap="none" spc="0" normalizeH="0" baseline="0" noProof="0" dirty="0" err="1" smtClean="0">
                <a:ln>
                  <a:noFill/>
                </a:ln>
                <a:solidFill>
                  <a:schemeClr val="tx1"/>
                </a:solidFill>
                <a:effectLst/>
                <a:uLnTx/>
                <a:uFillTx/>
                <a:latin typeface="Cambria" pitchFamily="18" charset="0"/>
              </a:rPr>
              <a:t>muscarinic</a:t>
            </a:r>
            <a:r>
              <a:rPr kumimoji="0" lang="en-US" sz="2200" b="0" i="0" u="none" strike="noStrike" kern="1200" cap="none" spc="0" normalizeH="0" baseline="0" noProof="0" dirty="0" smtClean="0">
                <a:ln>
                  <a:noFill/>
                </a:ln>
                <a:solidFill>
                  <a:schemeClr val="tx1"/>
                </a:solidFill>
                <a:effectLst/>
                <a:uLnTx/>
                <a:uFillTx/>
                <a:latin typeface="Cambria" pitchFamily="18" charset="0"/>
              </a:rPr>
              <a:t>, alpha-adrenergic,  	and </a:t>
            </a:r>
            <a:r>
              <a:rPr kumimoji="0" lang="en-US" sz="2200" b="0" i="0" u="none" strike="noStrike" kern="1200" cap="none" spc="0" normalizeH="0" baseline="0" noProof="0" dirty="0" err="1" smtClean="0">
                <a:ln>
                  <a:noFill/>
                </a:ln>
                <a:solidFill>
                  <a:schemeClr val="tx1"/>
                </a:solidFill>
                <a:effectLst/>
                <a:uLnTx/>
                <a:uFillTx/>
                <a:latin typeface="Cambria" pitchFamily="18" charset="0"/>
              </a:rPr>
              <a:t>serotonergic</a:t>
            </a:r>
            <a:r>
              <a:rPr kumimoji="0" lang="en-US" sz="2200" b="0" i="0" u="none" strike="noStrike" kern="1200" cap="none" spc="0" normalizeH="0" baseline="0" noProof="0" dirty="0" smtClean="0">
                <a:ln>
                  <a:noFill/>
                </a:ln>
                <a:solidFill>
                  <a:schemeClr val="tx1"/>
                </a:solidFill>
                <a:effectLst/>
                <a:uLnTx/>
                <a:uFillTx/>
                <a:latin typeface="Cambria" pitchFamily="18" charset="0"/>
              </a:rPr>
              <a:t> receptors</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200" b="0" i="0" u="none" strike="noStrike" kern="1200" cap="none" spc="0" normalizeH="0" baseline="0" noProof="0" dirty="0" smtClean="0">
                <a:ln>
                  <a:noFill/>
                </a:ln>
                <a:solidFill>
                  <a:schemeClr val="tx1"/>
                </a:solidFill>
                <a:effectLst/>
                <a:uLnTx/>
                <a:uFillTx/>
                <a:latin typeface="Cambria" pitchFamily="18" charset="0"/>
              </a:rPr>
              <a:t> </a:t>
            </a:r>
            <a:r>
              <a:rPr kumimoji="0" lang="en-US" sz="2200" b="0" i="0" u="none" strike="noStrike" kern="1200" cap="none" spc="0" normalizeH="0" baseline="0" noProof="0" dirty="0" err="1" smtClean="0">
                <a:ln>
                  <a:noFill/>
                </a:ln>
                <a:solidFill>
                  <a:schemeClr val="tx1"/>
                </a:solidFill>
                <a:effectLst/>
                <a:uLnTx/>
                <a:uFillTx/>
                <a:latin typeface="Cambria" pitchFamily="18" charset="0"/>
              </a:rPr>
              <a:t>Chlorpheniramine</a:t>
            </a:r>
            <a:r>
              <a:rPr kumimoji="0" lang="en-US" sz="2200" b="0" i="0" u="none" strike="noStrike" kern="1200" cap="none" spc="0" normalizeH="0" baseline="0" noProof="0" dirty="0" smtClean="0">
                <a:ln>
                  <a:noFill/>
                </a:ln>
                <a:solidFill>
                  <a:schemeClr val="tx1"/>
                </a:solidFill>
                <a:effectLst/>
                <a:uLnTx/>
                <a:uFillTx/>
                <a:latin typeface="Cambria" pitchFamily="18" charset="0"/>
              </a:rPr>
              <a:t>, pheniramine, </a:t>
            </a:r>
            <a:r>
              <a:rPr kumimoji="0" lang="en-US" sz="2200" b="0" i="0" u="none" strike="noStrike" kern="1200" cap="none" spc="0" normalizeH="0" baseline="0" noProof="0" dirty="0" err="1" smtClean="0">
                <a:ln>
                  <a:noFill/>
                </a:ln>
                <a:solidFill>
                  <a:schemeClr val="tx1"/>
                </a:solidFill>
                <a:effectLst/>
                <a:uLnTx/>
                <a:uFillTx/>
                <a:latin typeface="Cambria" pitchFamily="18" charset="0"/>
              </a:rPr>
              <a:t>hydroxyzine</a:t>
            </a:r>
            <a:endParaRPr kumimoji="0" lang="en-US" sz="22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400" b="0" i="0" u="none" strike="noStrike" kern="1200" cap="none" spc="0" normalizeH="0" baseline="0" noProof="0" dirty="0" smtClean="0">
                <a:ln>
                  <a:noFill/>
                </a:ln>
                <a:solidFill>
                  <a:schemeClr val="tx1"/>
                </a:solidFill>
                <a:effectLst/>
                <a:uLnTx/>
                <a:uFillTx/>
                <a:latin typeface="Cambria" pitchFamily="18" charset="0"/>
              </a:rPr>
              <a:t>Second-generation H</a:t>
            </a:r>
            <a:r>
              <a:rPr kumimoji="0" lang="en-US" sz="2400" b="0" i="0" u="none" strike="noStrike" kern="1200" cap="none" spc="0" normalizeH="0" baseline="-25000" noProof="0" dirty="0" smtClean="0">
                <a:ln>
                  <a:noFill/>
                </a:ln>
                <a:solidFill>
                  <a:schemeClr val="tx1"/>
                </a:solidFill>
                <a:effectLst/>
                <a:uLnTx/>
                <a:uFillTx/>
                <a:latin typeface="Cambria" pitchFamily="18" charset="0"/>
              </a:rPr>
              <a:t>1</a:t>
            </a:r>
            <a:r>
              <a:rPr kumimoji="0" lang="en-US" sz="2400" b="0" i="0" u="none" strike="noStrike" kern="1200" cap="none" spc="0" normalizeH="0" baseline="0" noProof="0" dirty="0" smtClean="0">
                <a:ln>
                  <a:noFill/>
                </a:ln>
                <a:solidFill>
                  <a:schemeClr val="tx1"/>
                </a:solidFill>
                <a:effectLst/>
                <a:uLnTx/>
                <a:uFillTx/>
                <a:latin typeface="Cambria" pitchFamily="18" charset="0"/>
              </a:rPr>
              <a:t>-antihistamines</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mbria" pitchFamily="18" charset="0"/>
              </a:rPr>
              <a:t> </a:t>
            </a:r>
            <a:r>
              <a:rPr kumimoji="0" lang="en-US" sz="2200" b="0" i="0" u="none" strike="noStrike" kern="1200" cap="none" spc="0" normalizeH="0" baseline="0" noProof="0" dirty="0" smtClean="0">
                <a:ln>
                  <a:noFill/>
                </a:ln>
                <a:solidFill>
                  <a:schemeClr val="tx1"/>
                </a:solidFill>
                <a:effectLst/>
                <a:uLnTx/>
                <a:uFillTx/>
                <a:latin typeface="Cambria" pitchFamily="18" charset="0"/>
              </a:rPr>
              <a:t>Relatively non-sedating</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200" b="0" i="0" u="none" strike="noStrike" kern="1200" cap="none" spc="0" normalizeH="0" baseline="0" noProof="0" dirty="0" smtClean="0">
                <a:ln>
                  <a:noFill/>
                </a:ln>
                <a:solidFill>
                  <a:schemeClr val="tx1"/>
                </a:solidFill>
                <a:effectLst/>
                <a:uLnTx/>
                <a:uFillTx/>
                <a:latin typeface="Cambria" pitchFamily="18" charset="0"/>
              </a:rPr>
              <a:t> Minimal activity at </a:t>
            </a:r>
            <a:r>
              <a:rPr kumimoji="0" lang="en-US" sz="2200" b="0" i="0" u="none" strike="noStrike" kern="1200" cap="none" spc="0" normalizeH="0" baseline="0" noProof="0" dirty="0" err="1" smtClean="0">
                <a:ln>
                  <a:noFill/>
                </a:ln>
                <a:solidFill>
                  <a:schemeClr val="tx1"/>
                </a:solidFill>
                <a:effectLst/>
                <a:uLnTx/>
                <a:uFillTx/>
                <a:latin typeface="Cambria" pitchFamily="18" charset="0"/>
              </a:rPr>
              <a:t>nonhistaminic</a:t>
            </a:r>
            <a:r>
              <a:rPr kumimoji="0" lang="en-US" sz="2200" b="0" i="0" u="none" strike="noStrike" kern="1200" cap="none" spc="0" normalizeH="0" baseline="0" noProof="0" dirty="0" smtClean="0">
                <a:ln>
                  <a:noFill/>
                </a:ln>
                <a:solidFill>
                  <a:schemeClr val="tx1"/>
                </a:solidFill>
                <a:effectLst/>
                <a:uLnTx/>
                <a:uFillTx/>
                <a:latin typeface="Cambria" pitchFamily="18" charset="0"/>
              </a:rPr>
              <a:t> receptors</a:t>
            </a:r>
          </a:p>
          <a:p>
            <a:pPr marL="640080" marR="0" lvl="1" indent="-24688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Ø"/>
              <a:tabLst/>
              <a:defRPr/>
            </a:pPr>
            <a:r>
              <a:rPr kumimoji="0" lang="en-US" sz="2200" b="0" i="0" u="none" strike="noStrike" kern="1200" cap="none" spc="0" normalizeH="0" baseline="0" noProof="0" dirty="0" smtClean="0">
                <a:ln>
                  <a:noFill/>
                </a:ln>
                <a:solidFill>
                  <a:schemeClr val="tx1"/>
                </a:solidFill>
                <a:effectLst/>
                <a:uLnTx/>
                <a:uFillTx/>
                <a:latin typeface="Cambria" pitchFamily="18" charset="0"/>
              </a:rPr>
              <a:t> Cetirizine, </a:t>
            </a:r>
            <a:r>
              <a:rPr kumimoji="0" lang="en-US" sz="2200" b="0" i="0" u="none" strike="noStrike" kern="1200" cap="none" spc="0" normalizeH="0" baseline="0" noProof="0" dirty="0" err="1" smtClean="0">
                <a:ln>
                  <a:noFill/>
                </a:ln>
                <a:solidFill>
                  <a:schemeClr val="tx1"/>
                </a:solidFill>
                <a:effectLst/>
                <a:uLnTx/>
                <a:uFillTx/>
                <a:latin typeface="Cambria" pitchFamily="18" charset="0"/>
              </a:rPr>
              <a:t>levo-cetrizine</a:t>
            </a:r>
            <a:endParaRPr kumimoji="0" lang="en-US" sz="2200" b="0" i="0" u="none" strike="noStrike" kern="1200" cap="none" spc="0" normalizeH="0" baseline="0" noProof="0" dirty="0" smtClean="0">
              <a:ln>
                <a:noFill/>
              </a:ln>
              <a:solidFill>
                <a:schemeClr val="tx1"/>
              </a:solidFill>
              <a:effectLst/>
              <a:uLnTx/>
              <a:uFillTx/>
              <a:latin typeface="Cambria"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1754326"/>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peripheral aspects of pruritus</a:t>
            </a:r>
          </a:p>
          <a:p>
            <a:pPr lvl="0">
              <a:lnSpc>
                <a:spcPct val="200000"/>
              </a:lnSpc>
              <a:spcBef>
                <a:spcPct val="0"/>
              </a:spcBef>
              <a:defRPr/>
            </a:pPr>
            <a:r>
              <a:rPr lang="en-US" sz="2600" dirty="0" smtClean="0">
                <a:solidFill>
                  <a:srgbClr val="660066"/>
                </a:solidFill>
                <a:latin typeface="Cambria" pitchFamily="18" charset="0"/>
              </a:rPr>
              <a:t>Pharmacologic	</a:t>
            </a:r>
            <a:r>
              <a:rPr lang="en-US" sz="2600" b="1" dirty="0" smtClean="0">
                <a:solidFill>
                  <a:schemeClr val="accent2">
                    <a:lumMod val="50000"/>
                  </a:schemeClr>
                </a:solidFill>
                <a:latin typeface="Cambria" pitchFamily="18" charset="0"/>
              </a:rPr>
              <a:t>Antihistaminics</a:t>
            </a:r>
          </a:p>
        </p:txBody>
      </p:sp>
      <p:sp>
        <p:nvSpPr>
          <p:cNvPr id="4" name="Rectangle 3"/>
          <p:cNvSpPr/>
          <p:nvPr/>
        </p:nvSpPr>
        <p:spPr>
          <a:xfrm>
            <a:off x="5867401" y="1600200"/>
            <a:ext cx="1676400" cy="461665"/>
          </a:xfrm>
          <a:prstGeom prst="rect">
            <a:avLst/>
          </a:prstGeom>
        </p:spPr>
        <p:txBody>
          <a:bodyPr wrap="square">
            <a:spAutoFit/>
          </a:bodyPr>
          <a:lstStyle/>
          <a:p>
            <a:pPr marL="274320" lvl="0" indent="-274320">
              <a:spcBef>
                <a:spcPct val="20000"/>
              </a:spcBef>
              <a:buClr>
                <a:schemeClr val="accent3"/>
              </a:buClr>
              <a:buSzPct val="95000"/>
              <a:defRPr/>
            </a:pPr>
            <a:r>
              <a:rPr lang="en-US" sz="2400" dirty="0" smtClean="0">
                <a:solidFill>
                  <a:srgbClr val="FF0000"/>
                </a:solidFill>
                <a:latin typeface="Cambria" pitchFamily="18" charset="0"/>
              </a:rPr>
              <a:t>Drawbacks</a:t>
            </a:r>
          </a:p>
        </p:txBody>
      </p:sp>
      <p:sp>
        <p:nvSpPr>
          <p:cNvPr id="6" name="Rectangle 5"/>
          <p:cNvSpPr/>
          <p:nvPr/>
        </p:nvSpPr>
        <p:spPr>
          <a:xfrm>
            <a:off x="533400" y="2520077"/>
            <a:ext cx="7467600" cy="3416320"/>
          </a:xfrm>
          <a:prstGeom prst="rect">
            <a:avLst/>
          </a:prstGeom>
        </p:spPr>
        <p:txBody>
          <a:bodyPr wrap="square">
            <a:spAutoFit/>
          </a:bodyPr>
          <a:lstStyle/>
          <a:p>
            <a:pPr>
              <a:lnSpc>
                <a:spcPct val="150000"/>
              </a:lnSpc>
              <a:buFont typeface="Wingdings" pitchFamily="2" charset="2"/>
              <a:buChar char="Ø"/>
            </a:pPr>
            <a:r>
              <a:rPr lang="en-US" sz="2400" dirty="0" smtClean="0"/>
              <a:t> Only address </a:t>
            </a:r>
            <a:r>
              <a:rPr lang="en-US" sz="2400" b="1" dirty="0" smtClean="0"/>
              <a:t>peripheral aspect </a:t>
            </a:r>
            <a:r>
              <a:rPr lang="en-US" sz="2400" dirty="0" smtClean="0"/>
              <a:t>of </a:t>
            </a:r>
            <a:r>
              <a:rPr lang="en-US" sz="2400" dirty="0" err="1" smtClean="0"/>
              <a:t>pruritic</a:t>
            </a:r>
            <a:r>
              <a:rPr lang="en-US" sz="2400" dirty="0" smtClean="0"/>
              <a:t> pathway</a:t>
            </a:r>
          </a:p>
          <a:p>
            <a:pPr>
              <a:lnSpc>
                <a:spcPct val="150000"/>
              </a:lnSpc>
              <a:buFont typeface="Wingdings" pitchFamily="2" charset="2"/>
              <a:buChar char="Ø"/>
            </a:pPr>
            <a:r>
              <a:rPr lang="en-US" sz="2400" b="1" dirty="0" smtClean="0"/>
              <a:t> Reversible competitive antagonists </a:t>
            </a:r>
            <a:r>
              <a:rPr lang="en-US" sz="2400" dirty="0" smtClean="0"/>
              <a:t>of </a:t>
            </a:r>
            <a:r>
              <a:rPr lang="en-US" sz="2400" dirty="0" smtClean="0"/>
              <a:t>H1 receptor</a:t>
            </a:r>
            <a:endParaRPr lang="en-US" sz="2400" dirty="0" smtClean="0"/>
          </a:p>
          <a:p>
            <a:pPr>
              <a:lnSpc>
                <a:spcPct val="150000"/>
              </a:lnSpc>
              <a:buFont typeface="Wingdings" pitchFamily="2" charset="2"/>
              <a:buChar char="Ø"/>
            </a:pPr>
            <a:r>
              <a:rPr lang="en-US" sz="2400" dirty="0" smtClean="0"/>
              <a:t> Do not prevent histamine release or bind to the 	histamine that has </a:t>
            </a:r>
            <a:r>
              <a:rPr lang="en-US" sz="2400" b="1" dirty="0" smtClean="0"/>
              <a:t>already been released</a:t>
            </a:r>
            <a:r>
              <a:rPr lang="en-US" sz="2400" dirty="0" smtClean="0"/>
              <a:t>.</a:t>
            </a:r>
          </a:p>
          <a:p>
            <a:pPr>
              <a:lnSpc>
                <a:spcPct val="150000"/>
              </a:lnSpc>
              <a:buFont typeface="Wingdings" pitchFamily="2" charset="2"/>
              <a:buChar char="Ø"/>
            </a:pPr>
            <a:r>
              <a:rPr lang="en-US" sz="2400" dirty="0" smtClean="0"/>
              <a:t> No mechanism to inhibit </a:t>
            </a:r>
            <a:r>
              <a:rPr lang="en-US" sz="2400" b="1" dirty="0" smtClean="0"/>
              <a:t>central and peripheral 	sensitization </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534400" cy="820289"/>
          </a:xfrm>
          <a:prstGeom prst="rect">
            <a:avLst/>
          </a:prstGeom>
        </p:spPr>
        <p:txBody>
          <a:bodyPr wrap="square">
            <a:spAutoFit/>
          </a:bodyPr>
          <a:lstStyle/>
          <a:p>
            <a:pPr lvl="0">
              <a:lnSpc>
                <a:spcPct val="200000"/>
              </a:lnSpc>
              <a:spcBef>
                <a:spcPct val="0"/>
              </a:spcBef>
              <a:defRPr/>
            </a:pPr>
            <a:r>
              <a:rPr lang="en-US" sz="2800" dirty="0" smtClean="0">
                <a:solidFill>
                  <a:srgbClr val="660066"/>
                </a:solidFill>
                <a:latin typeface="Cambria" pitchFamily="18" charset="0"/>
              </a:rPr>
              <a:t>Interventions acting on central aspects of pruritus</a:t>
            </a:r>
          </a:p>
        </p:txBody>
      </p:sp>
      <p:sp>
        <p:nvSpPr>
          <p:cNvPr id="3" name="Content Placeholder 4"/>
          <p:cNvSpPr txBox="1">
            <a:spLocks/>
          </p:cNvSpPr>
          <p:nvPr/>
        </p:nvSpPr>
        <p:spPr>
          <a:xfrm>
            <a:off x="457200" y="1600200"/>
            <a:ext cx="8229600" cy="2895600"/>
          </a:xfrm>
          <a:prstGeom prst="rect">
            <a:avLst/>
          </a:prstGeom>
        </p:spPr>
        <p:txBody>
          <a:bodyPr/>
          <a:lstStyle/>
          <a:p>
            <a:pPr marL="274320" marR="0" lvl="0" indent="-274320" algn="l" defTabSz="914400" rtl="0" eaLnBrk="1" fontAlgn="auto" latinLnBrk="0" hangingPunct="1">
              <a:lnSpc>
                <a:spcPct val="200000"/>
              </a:lnSpc>
              <a:spcBef>
                <a:spcPct val="20000"/>
              </a:spcBef>
              <a:spcAft>
                <a:spcPts val="0"/>
              </a:spcAft>
              <a:buClr>
                <a:schemeClr val="accent3"/>
              </a:buClr>
              <a:buSzPct val="95000"/>
              <a:buFont typeface="Wingdings" pitchFamily="2" charset="2"/>
              <a:buChar char="Ø"/>
              <a:tabLst/>
              <a:defRPr/>
            </a:pPr>
            <a:r>
              <a:rPr kumimoji="0" lang="en-US" sz="2600" u="none" strike="noStrike" kern="1200" cap="none" spc="0" normalizeH="0" baseline="0" noProof="0" dirty="0" smtClean="0">
                <a:ln>
                  <a:noFill/>
                </a:ln>
                <a:solidFill>
                  <a:schemeClr val="tx1"/>
                </a:solidFill>
                <a:effectLst/>
                <a:uLnTx/>
                <a:uFillTx/>
                <a:latin typeface="Cambria" pitchFamily="18" charset="0"/>
              </a:rPr>
              <a:t> </a:t>
            </a:r>
            <a:r>
              <a:rPr kumimoji="0" lang="en-US" sz="2600" u="none" strike="noStrike" kern="1200" cap="none" spc="0" normalizeH="0" baseline="0" noProof="0" dirty="0" err="1" smtClean="0">
                <a:ln>
                  <a:noFill/>
                </a:ln>
                <a:solidFill>
                  <a:schemeClr val="tx1"/>
                </a:solidFill>
                <a:effectLst/>
                <a:uLnTx/>
                <a:uFillTx/>
                <a:latin typeface="Cambria" pitchFamily="18" charset="0"/>
              </a:rPr>
              <a:t>Transcutaneous</a:t>
            </a:r>
            <a:r>
              <a:rPr kumimoji="0" lang="en-US" sz="2600" u="none" strike="noStrike" kern="1200" cap="none" spc="0" normalizeH="0" baseline="0" noProof="0" dirty="0" smtClean="0">
                <a:ln>
                  <a:noFill/>
                </a:ln>
                <a:solidFill>
                  <a:schemeClr val="tx1"/>
                </a:solidFill>
                <a:effectLst/>
                <a:uLnTx/>
                <a:uFillTx/>
                <a:latin typeface="Cambria" pitchFamily="18" charset="0"/>
              </a:rPr>
              <a:t> electrical nerve stimulation (TENS)</a:t>
            </a:r>
          </a:p>
          <a:p>
            <a:pPr marL="274320" marR="0" lvl="0" indent="-274320" algn="l" defTabSz="914400" rtl="0" eaLnBrk="1" fontAlgn="auto" latinLnBrk="0" hangingPunct="1">
              <a:lnSpc>
                <a:spcPct val="200000"/>
              </a:lnSpc>
              <a:spcBef>
                <a:spcPct val="20000"/>
              </a:spcBef>
              <a:spcAft>
                <a:spcPts val="0"/>
              </a:spcAft>
              <a:buClr>
                <a:schemeClr val="accent3"/>
              </a:buClr>
              <a:buSzPct val="95000"/>
              <a:buFont typeface="Wingdings" pitchFamily="2" charset="2"/>
              <a:buChar char="Ø"/>
              <a:tabLst/>
              <a:defRPr/>
            </a:pPr>
            <a:r>
              <a:rPr kumimoji="0" lang="en-US" sz="2600" u="none" strike="noStrike" kern="1200" cap="none" spc="0" normalizeH="0" baseline="0" noProof="0" dirty="0" smtClean="0">
                <a:ln>
                  <a:noFill/>
                </a:ln>
                <a:solidFill>
                  <a:schemeClr val="tx1"/>
                </a:solidFill>
                <a:effectLst/>
                <a:uLnTx/>
                <a:uFillTx/>
                <a:latin typeface="Cambria" pitchFamily="18" charset="0"/>
              </a:rPr>
              <a:t> Gabapentin</a:t>
            </a:r>
          </a:p>
          <a:p>
            <a:pPr marL="274320" marR="0" lvl="0" indent="-274320" algn="l" defTabSz="914400" rtl="0" eaLnBrk="1" fontAlgn="auto" latinLnBrk="0" hangingPunct="1">
              <a:lnSpc>
                <a:spcPct val="200000"/>
              </a:lnSpc>
              <a:spcBef>
                <a:spcPct val="20000"/>
              </a:spcBef>
              <a:spcAft>
                <a:spcPts val="0"/>
              </a:spcAft>
              <a:buClr>
                <a:schemeClr val="accent3"/>
              </a:buClr>
              <a:buSzPct val="95000"/>
              <a:buFont typeface="Wingdings" pitchFamily="2" charset="2"/>
              <a:buChar char="Ø"/>
              <a:tabLst/>
              <a:defRPr/>
            </a:pPr>
            <a:r>
              <a:rPr kumimoji="0" lang="en-US" sz="2600" u="none" strike="noStrike" kern="1200" cap="none" spc="0" normalizeH="0" baseline="0" noProof="0" dirty="0" smtClean="0">
                <a:ln>
                  <a:noFill/>
                </a:ln>
                <a:solidFill>
                  <a:schemeClr val="tx1"/>
                </a:solidFill>
                <a:effectLst/>
                <a:uLnTx/>
                <a:uFillTx/>
                <a:latin typeface="Cambria" pitchFamily="18" charset="0"/>
              </a:rPr>
              <a:t> Pregabalin</a:t>
            </a:r>
          </a:p>
          <a:p>
            <a:pPr marL="274320" marR="0" lvl="0" indent="-274320" algn="l" defTabSz="914400" rtl="0" eaLnBrk="1" fontAlgn="auto" latinLnBrk="0" hangingPunct="1">
              <a:lnSpc>
                <a:spcPct val="200000"/>
              </a:lnSpc>
              <a:spcBef>
                <a:spcPct val="20000"/>
              </a:spcBef>
              <a:spcAft>
                <a:spcPts val="0"/>
              </a:spcAft>
              <a:buClr>
                <a:schemeClr val="accent3"/>
              </a:buClr>
              <a:buSzPct val="95000"/>
              <a:buFont typeface="Wingdings" pitchFamily="2" charset="2"/>
              <a:buChar char="Ø"/>
              <a:tabLst/>
              <a:defRPr/>
            </a:pPr>
            <a:endParaRPr kumimoji="0" lang="en-US" sz="2600" u="none" strike="noStrike" kern="1200" cap="none" spc="0" normalizeH="0" baseline="0" noProof="0" dirty="0">
              <a:ln>
                <a:noFill/>
              </a:ln>
              <a:solidFill>
                <a:schemeClr val="tx1"/>
              </a:solidFill>
              <a:effectLst/>
              <a:uLnTx/>
              <a:uFillTx/>
              <a:latin typeface="Cambria"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533400" y="1676400"/>
            <a:ext cx="7924800" cy="3352800"/>
          </a:xfrm>
          <a:prstGeom prst="rect">
            <a:avLst/>
          </a:prstGeom>
        </p:spPr>
        <p:txBody>
          <a:bodyPr>
            <a:noAutofit/>
          </a:bodyPr>
          <a:lstStyle/>
          <a:p>
            <a:pPr marL="0" marR="0" lvl="0" indent="0" algn="l" defTabSz="914400" rtl="0" eaLnBrk="1" fontAlgn="auto" latinLnBrk="0" hangingPunct="1">
              <a:lnSpc>
                <a:spcPct val="2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Emergence of Gabapentin and Pregabalin and their role in management of post-burn pruritus</a:t>
            </a:r>
            <a:endParaRPr kumimoji="0" lang="en-US" sz="32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685800"/>
            <a:ext cx="3352800" cy="552450"/>
          </a:xfrm>
          <a:prstGeom prst="rect">
            <a:avLst/>
          </a:prstGeom>
        </p:spPr>
        <p:txBody>
          <a:bodyPr lIns="0" rIns="0" bIns="0" anchor="b"/>
          <a:lstStyle/>
          <a:p>
            <a:pPr fontAlgn="auto">
              <a:spcAft>
                <a:spcPts val="0"/>
              </a:spcAft>
              <a:defRPr/>
            </a:pPr>
            <a:r>
              <a:rPr lang="en-US" sz="2800" dirty="0" smtClean="0">
                <a:ea typeface="+mj-ea"/>
                <a:cs typeface="+mj-cs"/>
              </a:rPr>
              <a:t>The story so far…….</a:t>
            </a:r>
            <a:endParaRPr lang="en-US" sz="2800" dirty="0">
              <a:ea typeface="+mj-ea"/>
              <a:cs typeface="+mj-cs"/>
            </a:endParaRPr>
          </a:p>
        </p:txBody>
      </p:sp>
      <p:sp>
        <p:nvSpPr>
          <p:cNvPr id="3" name="TextBox 2"/>
          <p:cNvSpPr txBox="1"/>
          <p:nvPr/>
        </p:nvSpPr>
        <p:spPr>
          <a:xfrm>
            <a:off x="381000" y="1447800"/>
            <a:ext cx="6077946" cy="461665"/>
          </a:xfrm>
          <a:prstGeom prst="rect">
            <a:avLst/>
          </a:prstGeom>
          <a:solidFill>
            <a:schemeClr val="accent5">
              <a:lumMod val="40000"/>
              <a:lumOff val="60000"/>
            </a:schemeClr>
          </a:solidFill>
        </p:spPr>
        <p:txBody>
          <a:bodyPr wrap="none">
            <a:spAutoFit/>
          </a:bodyPr>
          <a:lstStyle/>
          <a:p>
            <a:pPr>
              <a:defRPr/>
            </a:pPr>
            <a:r>
              <a:rPr lang="en-US" sz="2400" dirty="0">
                <a:solidFill>
                  <a:schemeClr val="accent5">
                    <a:lumMod val="50000"/>
                  </a:schemeClr>
                </a:solidFill>
              </a:rPr>
              <a:t>Mendham JE. 	Burns 2004; 30:851–853.</a:t>
            </a:r>
          </a:p>
        </p:txBody>
      </p:sp>
      <p:sp>
        <p:nvSpPr>
          <p:cNvPr id="4" name="TextBox 3"/>
          <p:cNvSpPr txBox="1"/>
          <p:nvPr/>
        </p:nvSpPr>
        <p:spPr>
          <a:xfrm>
            <a:off x="152400" y="2110770"/>
            <a:ext cx="8763000" cy="784830"/>
          </a:xfrm>
          <a:prstGeom prst="rect">
            <a:avLst/>
          </a:prstGeom>
          <a:noFill/>
        </p:spPr>
        <p:txBody>
          <a:bodyPr>
            <a:spAutoFit/>
          </a:bodyPr>
          <a:lstStyle/>
          <a:p>
            <a:pPr>
              <a:lnSpc>
                <a:spcPts val="2700"/>
              </a:lnSpc>
              <a:buClr>
                <a:schemeClr val="accent3">
                  <a:lumMod val="75000"/>
                </a:schemeClr>
              </a:buClr>
              <a:buFont typeface="Wingdings" pitchFamily="2" charset="2"/>
              <a:buChar char="Ø"/>
              <a:defRPr/>
            </a:pPr>
            <a:r>
              <a:rPr lang="en-US" sz="2400" dirty="0"/>
              <a:t> Introduced </a:t>
            </a:r>
            <a:r>
              <a:rPr lang="en-US" sz="2400" dirty="0" smtClean="0"/>
              <a:t>gabapentin </a:t>
            </a:r>
            <a:r>
              <a:rPr lang="en-US" sz="2400" dirty="0"/>
              <a:t>for the treatment of itching. </a:t>
            </a:r>
          </a:p>
          <a:p>
            <a:pPr>
              <a:lnSpc>
                <a:spcPts val="2700"/>
              </a:lnSpc>
              <a:buClr>
                <a:schemeClr val="accent3">
                  <a:lumMod val="75000"/>
                </a:schemeClr>
              </a:buClr>
              <a:buFont typeface="Wingdings" pitchFamily="2" charset="2"/>
              <a:buChar char="Ø"/>
              <a:defRPr/>
            </a:pPr>
            <a:r>
              <a:rPr lang="en-US" sz="2400" dirty="0"/>
              <a:t> All children responded with in 24 hrs with itch relief.</a:t>
            </a:r>
          </a:p>
        </p:txBody>
      </p:sp>
      <p:sp>
        <p:nvSpPr>
          <p:cNvPr id="5" name="TextBox 4"/>
          <p:cNvSpPr txBox="1"/>
          <p:nvPr/>
        </p:nvSpPr>
        <p:spPr>
          <a:xfrm>
            <a:off x="381000" y="3200400"/>
            <a:ext cx="8458200" cy="830997"/>
          </a:xfrm>
          <a:prstGeom prst="rect">
            <a:avLst/>
          </a:prstGeom>
          <a:solidFill>
            <a:schemeClr val="accent5">
              <a:lumMod val="40000"/>
              <a:lumOff val="60000"/>
            </a:schemeClr>
          </a:solidFill>
        </p:spPr>
        <p:txBody>
          <a:bodyPr wrap="square">
            <a:spAutoFit/>
          </a:bodyPr>
          <a:lstStyle/>
          <a:p>
            <a:pPr>
              <a:defRPr/>
            </a:pPr>
            <a:r>
              <a:rPr lang="en-US" sz="2400" dirty="0" err="1">
                <a:solidFill>
                  <a:schemeClr val="accent5">
                    <a:lumMod val="50000"/>
                  </a:schemeClr>
                </a:solidFill>
              </a:rPr>
              <a:t>Goutos</a:t>
            </a:r>
            <a:r>
              <a:rPr lang="en-US" sz="2400" i="1" dirty="0">
                <a:solidFill>
                  <a:schemeClr val="accent5">
                    <a:lumMod val="50000"/>
                  </a:schemeClr>
                </a:solidFill>
              </a:rPr>
              <a:t> </a:t>
            </a:r>
            <a:r>
              <a:rPr lang="en-US" sz="2400" dirty="0">
                <a:solidFill>
                  <a:schemeClr val="accent5">
                    <a:lumMod val="50000"/>
                  </a:schemeClr>
                </a:solidFill>
              </a:rPr>
              <a:t>I, </a:t>
            </a:r>
            <a:r>
              <a:rPr lang="en-US" sz="2400" dirty="0" err="1">
                <a:solidFill>
                  <a:schemeClr val="accent5">
                    <a:lumMod val="50000"/>
                  </a:schemeClr>
                </a:solidFill>
              </a:rPr>
              <a:t>Eldardiri</a:t>
            </a:r>
            <a:r>
              <a:rPr lang="en-US" sz="2400" dirty="0">
                <a:solidFill>
                  <a:schemeClr val="accent5">
                    <a:lumMod val="50000"/>
                  </a:schemeClr>
                </a:solidFill>
              </a:rPr>
              <a:t> M, Khan AA, </a:t>
            </a:r>
            <a:r>
              <a:rPr lang="en-US" sz="2400" dirty="0" err="1">
                <a:solidFill>
                  <a:schemeClr val="accent5">
                    <a:lumMod val="50000"/>
                  </a:schemeClr>
                </a:solidFill>
              </a:rPr>
              <a:t>Dziewulski</a:t>
            </a:r>
            <a:r>
              <a:rPr lang="en-US" sz="2400" dirty="0">
                <a:solidFill>
                  <a:schemeClr val="accent5">
                    <a:lumMod val="50000"/>
                  </a:schemeClr>
                </a:solidFill>
              </a:rPr>
              <a:t> P, Richardson PM</a:t>
            </a:r>
          </a:p>
          <a:p>
            <a:pPr>
              <a:defRPr/>
            </a:pPr>
            <a:r>
              <a:rPr lang="en-US" sz="2400" dirty="0">
                <a:solidFill>
                  <a:schemeClr val="accent5">
                    <a:lumMod val="50000"/>
                  </a:schemeClr>
                </a:solidFill>
              </a:rPr>
              <a:t>J Burn Care Res 2010; 31(1):57-63. </a:t>
            </a:r>
          </a:p>
        </p:txBody>
      </p:sp>
      <p:sp>
        <p:nvSpPr>
          <p:cNvPr id="6" name="TextBox 5"/>
          <p:cNvSpPr txBox="1"/>
          <p:nvPr/>
        </p:nvSpPr>
        <p:spPr>
          <a:xfrm>
            <a:off x="228600" y="4267200"/>
            <a:ext cx="8382000" cy="830997"/>
          </a:xfrm>
          <a:prstGeom prst="rect">
            <a:avLst/>
          </a:prstGeom>
          <a:noFill/>
        </p:spPr>
        <p:txBody>
          <a:bodyPr wrap="square">
            <a:spAutoFit/>
          </a:bodyPr>
          <a:lstStyle/>
          <a:p>
            <a:pPr>
              <a:defRPr/>
            </a:pPr>
            <a:r>
              <a:rPr lang="en-US" sz="2400" dirty="0"/>
              <a:t>Compares two </a:t>
            </a:r>
            <a:r>
              <a:rPr lang="en-US" sz="2400" dirty="0" err="1"/>
              <a:t>antipruritic</a:t>
            </a:r>
            <a:r>
              <a:rPr lang="en-US" sz="2400" dirty="0"/>
              <a:t> protocols involving a </a:t>
            </a:r>
          </a:p>
          <a:p>
            <a:pPr>
              <a:defRPr/>
            </a:pPr>
            <a:r>
              <a:rPr lang="en-US" sz="2400" dirty="0"/>
              <a:t>combination of moisturizers, antihistaminics and </a:t>
            </a:r>
            <a:r>
              <a:rPr lang="en-US" sz="2400" dirty="0" smtClean="0"/>
              <a:t>gabapentin. </a:t>
            </a:r>
            <a:endParaRPr lang="en-US" sz="2400" dirty="0"/>
          </a:p>
        </p:txBody>
      </p:sp>
      <p:sp>
        <p:nvSpPr>
          <p:cNvPr id="7" name="TextBox 6"/>
          <p:cNvSpPr txBox="1"/>
          <p:nvPr/>
        </p:nvSpPr>
        <p:spPr>
          <a:xfrm>
            <a:off x="224328" y="5341203"/>
            <a:ext cx="8648073" cy="830997"/>
          </a:xfrm>
          <a:prstGeom prst="rect">
            <a:avLst/>
          </a:prstGeom>
          <a:noFill/>
        </p:spPr>
        <p:txBody>
          <a:bodyPr wrap="none">
            <a:spAutoFit/>
          </a:bodyPr>
          <a:lstStyle/>
          <a:p>
            <a:pPr>
              <a:defRPr/>
            </a:pPr>
            <a:r>
              <a:rPr lang="en-US" sz="2400" dirty="0"/>
              <a:t>Response to gabapentin as </a:t>
            </a:r>
            <a:r>
              <a:rPr lang="en-US" sz="2400" dirty="0" err="1"/>
              <a:t>monotherapy</a:t>
            </a:r>
            <a:r>
              <a:rPr lang="en-US" sz="2400" dirty="0"/>
              <a:t> </a:t>
            </a:r>
            <a:r>
              <a:rPr lang="en-US" sz="2400" dirty="0" smtClean="0"/>
              <a:t>or with </a:t>
            </a:r>
            <a:r>
              <a:rPr lang="en-US" sz="2400" dirty="0"/>
              <a:t>antihistamines </a:t>
            </a:r>
            <a:endParaRPr lang="en-US" sz="2400" dirty="0" smtClean="0"/>
          </a:p>
          <a:p>
            <a:pPr>
              <a:defRPr/>
            </a:pPr>
            <a:r>
              <a:rPr lang="en-US" sz="2400" dirty="0" smtClean="0"/>
              <a:t>was higher </a:t>
            </a:r>
            <a:r>
              <a:rPr lang="en-US" sz="2400" dirty="0"/>
              <a:t>than </a:t>
            </a:r>
            <a:r>
              <a:rPr lang="en-US" sz="2400" dirty="0" smtClean="0"/>
              <a:t>antihistaminics alone.</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4343400" y="304801"/>
            <a:ext cx="3581400" cy="462116"/>
          </a:xfrm>
          <a:prstGeom prst="rect">
            <a:avLst/>
          </a:prstGeom>
          <a:noFill/>
          <a:ln w="9525">
            <a:noFill/>
            <a:miter lim="800000"/>
            <a:headEnd/>
            <a:tailEnd/>
          </a:ln>
        </p:spPr>
      </p:pic>
      <p:sp>
        <p:nvSpPr>
          <p:cNvPr id="3" name="Rectangle 2"/>
          <p:cNvSpPr/>
          <p:nvPr/>
        </p:nvSpPr>
        <p:spPr>
          <a:xfrm>
            <a:off x="457200" y="838200"/>
            <a:ext cx="8001000" cy="1107996"/>
          </a:xfrm>
          <a:prstGeom prst="rect">
            <a:avLst/>
          </a:prstGeom>
          <a:solidFill>
            <a:schemeClr val="accent5">
              <a:lumMod val="20000"/>
              <a:lumOff val="80000"/>
            </a:schemeClr>
          </a:solidFill>
        </p:spPr>
        <p:txBody>
          <a:bodyPr wrap="square">
            <a:spAutoFit/>
          </a:bodyPr>
          <a:lstStyle/>
          <a:p>
            <a:r>
              <a:rPr lang="en-US" sz="2200" dirty="0" smtClean="0">
                <a:latin typeface="Cambria" pitchFamily="18" charset="0"/>
              </a:rPr>
              <a:t>A comparative analysis of cetirizine, gabapentin and their combination in the relief of post-burn pruritus.</a:t>
            </a:r>
          </a:p>
          <a:p>
            <a:r>
              <a:rPr lang="en-US" sz="2200" dirty="0" smtClean="0">
                <a:solidFill>
                  <a:schemeClr val="accent2">
                    <a:lumMod val="50000"/>
                  </a:schemeClr>
                </a:solidFill>
                <a:latin typeface="Cambria" pitchFamily="18" charset="0"/>
              </a:rPr>
              <a:t>Rajeev B. Ahuja *, </a:t>
            </a:r>
            <a:r>
              <a:rPr lang="en-US" sz="2200" dirty="0" err="1" smtClean="0">
                <a:solidFill>
                  <a:schemeClr val="accent2">
                    <a:lumMod val="50000"/>
                  </a:schemeClr>
                </a:solidFill>
                <a:latin typeface="Cambria" pitchFamily="18" charset="0"/>
              </a:rPr>
              <a:t>Rajat</a:t>
            </a:r>
            <a:r>
              <a:rPr lang="en-US" sz="2200" dirty="0" smtClean="0">
                <a:solidFill>
                  <a:schemeClr val="accent2">
                    <a:lumMod val="50000"/>
                  </a:schemeClr>
                </a:solidFill>
                <a:latin typeface="Cambria" pitchFamily="18" charset="0"/>
              </a:rPr>
              <a:t> Gupta, </a:t>
            </a:r>
            <a:r>
              <a:rPr lang="en-US" sz="2200" dirty="0" err="1" smtClean="0">
                <a:solidFill>
                  <a:schemeClr val="accent2">
                    <a:lumMod val="50000"/>
                  </a:schemeClr>
                </a:solidFill>
                <a:latin typeface="Cambria" pitchFamily="18" charset="0"/>
              </a:rPr>
              <a:t>Gaurav</a:t>
            </a:r>
            <a:r>
              <a:rPr lang="en-US" sz="2200" dirty="0" smtClean="0">
                <a:solidFill>
                  <a:schemeClr val="accent2">
                    <a:lumMod val="50000"/>
                  </a:schemeClr>
                </a:solidFill>
                <a:latin typeface="Cambria" pitchFamily="18" charset="0"/>
              </a:rPr>
              <a:t> Gupta, </a:t>
            </a:r>
            <a:r>
              <a:rPr lang="en-US" sz="2200" dirty="0" err="1" smtClean="0">
                <a:solidFill>
                  <a:schemeClr val="accent2">
                    <a:lumMod val="50000"/>
                  </a:schemeClr>
                </a:solidFill>
                <a:latin typeface="Cambria" pitchFamily="18" charset="0"/>
              </a:rPr>
              <a:t>Prabhat</a:t>
            </a:r>
            <a:r>
              <a:rPr lang="en-US" sz="2200" dirty="0" smtClean="0">
                <a:solidFill>
                  <a:schemeClr val="accent2">
                    <a:lumMod val="50000"/>
                  </a:schemeClr>
                </a:solidFill>
                <a:latin typeface="Cambria" pitchFamily="18" charset="0"/>
              </a:rPr>
              <a:t> </a:t>
            </a:r>
            <a:r>
              <a:rPr lang="en-US" sz="2200" dirty="0" err="1" smtClean="0">
                <a:solidFill>
                  <a:schemeClr val="accent2">
                    <a:lumMod val="50000"/>
                  </a:schemeClr>
                </a:solidFill>
                <a:latin typeface="Cambria" pitchFamily="18" charset="0"/>
              </a:rPr>
              <a:t>Shrivastava</a:t>
            </a:r>
            <a:endParaRPr lang="en-US" sz="2200" dirty="0" smtClean="0">
              <a:solidFill>
                <a:schemeClr val="accent2">
                  <a:lumMod val="50000"/>
                </a:schemeClr>
              </a:solidFill>
              <a:latin typeface="Cambria" pitchFamily="18" charset="0"/>
            </a:endParaRPr>
          </a:p>
        </p:txBody>
      </p:sp>
      <p:sp>
        <p:nvSpPr>
          <p:cNvPr id="4" name="TextBox 3"/>
          <p:cNvSpPr txBox="1"/>
          <p:nvPr/>
        </p:nvSpPr>
        <p:spPr>
          <a:xfrm>
            <a:off x="457200" y="2438400"/>
            <a:ext cx="7834313" cy="4097725"/>
          </a:xfrm>
          <a:prstGeom prst="rect">
            <a:avLst/>
          </a:prstGeom>
          <a:noFill/>
        </p:spPr>
        <p:txBody>
          <a:bodyPr wrap="square">
            <a:spAutoFit/>
          </a:bodyPr>
          <a:lstStyle/>
          <a:p>
            <a:pPr>
              <a:lnSpc>
                <a:spcPts val="2400"/>
              </a:lnSpc>
              <a:defRPr/>
            </a:pPr>
            <a:r>
              <a:rPr lang="en-US" sz="2200" dirty="0" smtClean="0"/>
              <a:t>First randomized controlled trial.</a:t>
            </a:r>
          </a:p>
          <a:p>
            <a:pPr>
              <a:lnSpc>
                <a:spcPts val="2400"/>
              </a:lnSpc>
              <a:defRPr/>
            </a:pPr>
            <a:endParaRPr lang="en-US" sz="2200" dirty="0" smtClean="0"/>
          </a:p>
          <a:p>
            <a:pPr>
              <a:lnSpc>
                <a:spcPts val="2400"/>
              </a:lnSpc>
              <a:defRPr/>
            </a:pPr>
            <a:r>
              <a:rPr lang="en-US" sz="2200" dirty="0" smtClean="0"/>
              <a:t>Gabapentin </a:t>
            </a:r>
            <a:r>
              <a:rPr lang="en-US" sz="2200" dirty="0"/>
              <a:t>is significantly more effective than cetirizine in relieving post burn itch, as monotherapy agent, regardless of the initial VAS scores.</a:t>
            </a:r>
          </a:p>
          <a:p>
            <a:pPr>
              <a:lnSpc>
                <a:spcPts val="2400"/>
              </a:lnSpc>
              <a:defRPr/>
            </a:pPr>
            <a:endParaRPr lang="en-US" sz="2200" dirty="0"/>
          </a:p>
          <a:p>
            <a:pPr>
              <a:lnSpc>
                <a:spcPts val="2400"/>
              </a:lnSpc>
              <a:defRPr/>
            </a:pPr>
            <a:r>
              <a:rPr lang="en-US" sz="2200" dirty="0"/>
              <a:t>The onset of action with gabapentin is dramatic, showing 74% decrease in mean VAS scores by day 3 and 95% decrease by day 28.</a:t>
            </a:r>
          </a:p>
          <a:p>
            <a:pPr>
              <a:lnSpc>
                <a:spcPts val="2400"/>
              </a:lnSpc>
              <a:defRPr/>
            </a:pPr>
            <a:endParaRPr lang="en-US" sz="2200" dirty="0"/>
          </a:p>
          <a:p>
            <a:pPr>
              <a:lnSpc>
                <a:spcPts val="2400"/>
              </a:lnSpc>
              <a:defRPr/>
            </a:pPr>
            <a:r>
              <a:rPr lang="en-US" sz="2200" dirty="0"/>
              <a:t>Results of combination therapy are exactly comparable to treatment with gabapentin alone. There being no additional advantage of a combination therapy.</a:t>
            </a:r>
          </a:p>
        </p:txBody>
      </p:sp>
      <p:pic>
        <p:nvPicPr>
          <p:cNvPr id="5" name="Picture 2"/>
          <p:cNvPicPr>
            <a:picLocks noChangeAspect="1" noChangeArrowheads="1"/>
          </p:cNvPicPr>
          <p:nvPr/>
        </p:nvPicPr>
        <p:blipFill>
          <a:blip r:embed="rId3" cstate="print"/>
          <a:srcRect/>
          <a:stretch>
            <a:fillRect/>
          </a:stretch>
        </p:blipFill>
        <p:spPr bwMode="auto">
          <a:xfrm>
            <a:off x="7924800" y="304800"/>
            <a:ext cx="990600" cy="1006296"/>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cstate="print"/>
          <a:srcRect/>
          <a:stretch>
            <a:fillRect/>
          </a:stretch>
        </p:blipFill>
        <p:spPr bwMode="auto">
          <a:xfrm>
            <a:off x="4572000" y="381000"/>
            <a:ext cx="2743200" cy="599243"/>
          </a:xfrm>
          <a:prstGeom prst="rect">
            <a:avLst/>
          </a:prstGeom>
          <a:noFill/>
          <a:ln w="9525">
            <a:noFill/>
            <a:miter lim="800000"/>
            <a:headEnd/>
            <a:tailEnd/>
          </a:ln>
        </p:spPr>
      </p:pic>
      <p:sp>
        <p:nvSpPr>
          <p:cNvPr id="3" name="Rectangle 2"/>
          <p:cNvSpPr/>
          <p:nvPr/>
        </p:nvSpPr>
        <p:spPr>
          <a:xfrm>
            <a:off x="457200" y="914400"/>
            <a:ext cx="7543800" cy="1446550"/>
          </a:xfrm>
          <a:prstGeom prst="rect">
            <a:avLst/>
          </a:prstGeom>
          <a:solidFill>
            <a:schemeClr val="accent5">
              <a:lumMod val="20000"/>
              <a:lumOff val="80000"/>
            </a:schemeClr>
          </a:solidFill>
        </p:spPr>
        <p:txBody>
          <a:bodyPr wrap="square">
            <a:spAutoFit/>
          </a:bodyPr>
          <a:lstStyle/>
          <a:p>
            <a:r>
              <a:rPr lang="en-US" sz="2200" dirty="0" smtClean="0"/>
              <a:t>A four arm, double blind, randomized and placebo  controlled study of pregabalin in the management of </a:t>
            </a:r>
          </a:p>
          <a:p>
            <a:r>
              <a:rPr lang="en-US" sz="2200" dirty="0" smtClean="0"/>
              <a:t>post-burn pruritus.</a:t>
            </a:r>
          </a:p>
          <a:p>
            <a:r>
              <a:rPr lang="en-US" sz="2200" dirty="0" smtClean="0">
                <a:solidFill>
                  <a:schemeClr val="accent2">
                    <a:lumMod val="50000"/>
                  </a:schemeClr>
                </a:solidFill>
              </a:rPr>
              <a:t>Rajeev B. Ahuja *, </a:t>
            </a:r>
            <a:r>
              <a:rPr lang="en-US" sz="2200" dirty="0" err="1" smtClean="0">
                <a:solidFill>
                  <a:schemeClr val="accent2">
                    <a:lumMod val="50000"/>
                  </a:schemeClr>
                </a:solidFill>
              </a:rPr>
              <a:t>Gaurav</a:t>
            </a:r>
            <a:r>
              <a:rPr lang="en-US" sz="2200" dirty="0" smtClean="0">
                <a:solidFill>
                  <a:schemeClr val="accent2">
                    <a:lumMod val="50000"/>
                  </a:schemeClr>
                </a:solidFill>
              </a:rPr>
              <a:t> K. Gupta</a:t>
            </a:r>
          </a:p>
        </p:txBody>
      </p:sp>
      <p:pic>
        <p:nvPicPr>
          <p:cNvPr id="4" name="Picture 2"/>
          <p:cNvPicPr>
            <a:picLocks noChangeAspect="1" noChangeArrowheads="1"/>
          </p:cNvPicPr>
          <p:nvPr/>
        </p:nvPicPr>
        <p:blipFill>
          <a:blip r:embed="rId3" cstate="print"/>
          <a:srcRect/>
          <a:stretch>
            <a:fillRect/>
          </a:stretch>
        </p:blipFill>
        <p:spPr bwMode="auto">
          <a:xfrm>
            <a:off x="7315200" y="381000"/>
            <a:ext cx="1219200" cy="1238518"/>
          </a:xfrm>
          <a:prstGeom prst="rect">
            <a:avLst/>
          </a:prstGeom>
          <a:noFill/>
          <a:ln w="9525">
            <a:noFill/>
            <a:miter lim="800000"/>
            <a:headEnd/>
            <a:tailEnd/>
          </a:ln>
        </p:spPr>
      </p:pic>
      <p:sp>
        <p:nvSpPr>
          <p:cNvPr id="6" name="Rectangle 5"/>
          <p:cNvSpPr/>
          <p:nvPr/>
        </p:nvSpPr>
        <p:spPr>
          <a:xfrm>
            <a:off x="381000" y="2757607"/>
            <a:ext cx="8458200" cy="1569660"/>
          </a:xfrm>
          <a:prstGeom prst="rect">
            <a:avLst/>
          </a:prstGeom>
        </p:spPr>
        <p:txBody>
          <a:bodyPr wrap="square">
            <a:spAutoFit/>
          </a:bodyPr>
          <a:lstStyle/>
          <a:p>
            <a:pPr>
              <a:defRPr/>
            </a:pPr>
            <a:r>
              <a:rPr lang="en-US" sz="2400" dirty="0" smtClean="0"/>
              <a:t>Gabapentin and pregabalin are structural analogues</a:t>
            </a:r>
          </a:p>
          <a:p>
            <a:r>
              <a:rPr lang="en-US" sz="2400" dirty="0" smtClean="0"/>
              <a:t>synthesized to mimic the chemical structure of the neurotransmitter  gamma-</a:t>
            </a:r>
            <a:r>
              <a:rPr lang="en-US" sz="2400" dirty="0" err="1" smtClean="0"/>
              <a:t>aminobutyric</a:t>
            </a:r>
            <a:r>
              <a:rPr lang="en-US" sz="2400" dirty="0" smtClean="0"/>
              <a:t> acid (</a:t>
            </a:r>
            <a:r>
              <a:rPr lang="en-US" sz="2400" b="1" dirty="0" smtClean="0"/>
              <a:t>GABA</a:t>
            </a:r>
            <a:r>
              <a:rPr lang="en-US" sz="2400" dirty="0" smtClean="0"/>
              <a:t>) </a:t>
            </a:r>
          </a:p>
          <a:p>
            <a:pPr>
              <a:defRPr/>
            </a:pPr>
            <a:endParaRPr lang="en-US" sz="2400" dirty="0" smtClean="0"/>
          </a:p>
        </p:txBody>
      </p:sp>
      <p:pic>
        <p:nvPicPr>
          <p:cNvPr id="7" name="Picture 2" descr="D:\Ahuja 12.1.2012 onwards\Academics\Presentations\Edinburgh\Gaurav\pregabalin structure.jpg"/>
          <p:cNvPicPr>
            <a:picLocks noChangeAspect="1" noChangeArrowheads="1"/>
          </p:cNvPicPr>
          <p:nvPr/>
        </p:nvPicPr>
        <p:blipFill>
          <a:blip r:embed="rId4" cstate="print"/>
          <a:srcRect/>
          <a:stretch>
            <a:fillRect/>
          </a:stretch>
        </p:blipFill>
        <p:spPr bwMode="auto">
          <a:xfrm rot="16200000">
            <a:off x="4343400" y="4460617"/>
            <a:ext cx="1847850" cy="1847850"/>
          </a:xfrm>
          <a:prstGeom prst="rect">
            <a:avLst/>
          </a:prstGeom>
          <a:noFill/>
        </p:spPr>
      </p:pic>
      <p:pic>
        <p:nvPicPr>
          <p:cNvPr id="8" name="Picture 3" descr="D:\Ahuja 12.1.2012 onwards\Academics\Presentations\Edinburgh\Gaurav\gabapentin structure.jpg"/>
          <p:cNvPicPr>
            <a:picLocks noChangeAspect="1" noChangeArrowheads="1"/>
          </p:cNvPicPr>
          <p:nvPr/>
        </p:nvPicPr>
        <p:blipFill>
          <a:blip r:embed="rId5" cstate="print"/>
          <a:srcRect/>
          <a:stretch>
            <a:fillRect/>
          </a:stretch>
        </p:blipFill>
        <p:spPr bwMode="auto">
          <a:xfrm>
            <a:off x="1905000" y="4460617"/>
            <a:ext cx="1924050" cy="1924050"/>
          </a:xfrm>
          <a:prstGeom prst="rect">
            <a:avLst/>
          </a:prstGeom>
          <a:noFill/>
        </p:spPr>
      </p:pic>
      <p:sp>
        <p:nvSpPr>
          <p:cNvPr id="9" name="Rectangle 8"/>
          <p:cNvSpPr/>
          <p:nvPr/>
        </p:nvSpPr>
        <p:spPr>
          <a:xfrm>
            <a:off x="1752600" y="6320135"/>
            <a:ext cx="1810456" cy="461665"/>
          </a:xfrm>
          <a:prstGeom prst="rect">
            <a:avLst/>
          </a:prstGeom>
        </p:spPr>
        <p:txBody>
          <a:bodyPr wrap="square">
            <a:spAutoFit/>
          </a:bodyPr>
          <a:lstStyle/>
          <a:p>
            <a:r>
              <a:rPr lang="en-US" sz="2400" dirty="0" smtClean="0"/>
              <a:t>Gabapentin</a:t>
            </a:r>
            <a:endParaRPr lang="en-US" sz="2400" dirty="0"/>
          </a:p>
        </p:txBody>
      </p:sp>
      <p:sp>
        <p:nvSpPr>
          <p:cNvPr id="10" name="Rectangle 9"/>
          <p:cNvSpPr/>
          <p:nvPr/>
        </p:nvSpPr>
        <p:spPr>
          <a:xfrm>
            <a:off x="4572000" y="6308467"/>
            <a:ext cx="1600200" cy="461665"/>
          </a:xfrm>
          <a:prstGeom prst="rect">
            <a:avLst/>
          </a:prstGeom>
        </p:spPr>
        <p:txBody>
          <a:bodyPr wrap="square">
            <a:spAutoFit/>
          </a:bodyPr>
          <a:lstStyle/>
          <a:p>
            <a:r>
              <a:rPr lang="en-US" sz="2400" dirty="0" smtClean="0"/>
              <a:t>Pregabalin</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DR.R.V.AHUJA\My Documents\Downloads\download.jpg"/>
          <p:cNvPicPr>
            <a:picLocks noChangeAspect="1" noChangeArrowheads="1"/>
          </p:cNvPicPr>
          <p:nvPr/>
        </p:nvPicPr>
        <p:blipFill>
          <a:blip r:embed="rId3" cstate="print"/>
          <a:srcRect/>
          <a:stretch>
            <a:fillRect/>
          </a:stretch>
        </p:blipFill>
        <p:spPr bwMode="auto">
          <a:xfrm>
            <a:off x="2209800" y="1600200"/>
            <a:ext cx="4781354" cy="3581400"/>
          </a:xfrm>
          <a:prstGeom prst="rect">
            <a:avLst/>
          </a:prstGeom>
          <a:noFill/>
        </p:spPr>
      </p:pic>
      <p:sp>
        <p:nvSpPr>
          <p:cNvPr id="3" name="Content Placeholder 3"/>
          <p:cNvSpPr txBox="1">
            <a:spLocks/>
          </p:cNvSpPr>
          <p:nvPr/>
        </p:nvSpPr>
        <p:spPr>
          <a:xfrm>
            <a:off x="685800" y="5486400"/>
            <a:ext cx="7848600" cy="609600"/>
          </a:xfrm>
          <a:prstGeom prst="rect">
            <a:avLst/>
          </a:prstGeom>
        </p:spPr>
        <p:txBody>
          <a:bodyPr>
            <a:normAutofit/>
          </a:bodyPr>
          <a:lstStyle/>
          <a:p>
            <a:pPr marL="274320" lvl="0" indent="-274320">
              <a:spcBef>
                <a:spcPct val="20000"/>
              </a:spcBef>
              <a:buClr>
                <a:schemeClr val="accent3"/>
              </a:buClr>
              <a:buSzPct val="95000"/>
            </a:pPr>
            <a:r>
              <a:rPr lang="en-US" sz="2400" dirty="0" smtClean="0"/>
              <a:t>Temple of Hell: </a:t>
            </a:r>
            <a:r>
              <a:rPr lang="en-US" sz="2400" dirty="0" err="1" smtClean="0"/>
              <a:t>Hikkaduwa</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Southern Province, Sri Lanka</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1752600"/>
            <a:ext cx="8229600" cy="4876800"/>
          </a:xfrm>
          <a:prstGeom prst="rect">
            <a:avLst/>
          </a:prstGeom>
        </p:spPr>
        <p:txBody>
          <a:bodyPr/>
          <a:lstStyle/>
          <a:p>
            <a:pPr>
              <a:defRPr/>
            </a:pPr>
            <a:r>
              <a:rPr lang="en-US" sz="2400" u="sng" dirty="0" smtClean="0"/>
              <a:t>Similar mechanism of action</a:t>
            </a:r>
          </a:p>
          <a:p>
            <a:pPr>
              <a:defRPr/>
            </a:pPr>
            <a:endParaRPr lang="en-US" sz="2400" dirty="0" smtClean="0"/>
          </a:p>
          <a:p>
            <a:pPr>
              <a:defRPr/>
            </a:pPr>
            <a:r>
              <a:rPr lang="en-US" sz="2400" dirty="0" smtClean="0"/>
              <a:t>Inhibition of calcium currents via high-voltage-activated channels containing the α2δ-1 subunit.</a:t>
            </a:r>
          </a:p>
          <a:p>
            <a:pPr>
              <a:defRPr/>
            </a:pPr>
            <a:endParaRPr lang="en-US" sz="2400" dirty="0" smtClean="0"/>
          </a:p>
          <a:p>
            <a:pPr>
              <a:defRPr/>
            </a:pPr>
            <a:r>
              <a:rPr lang="en-US" sz="2400" u="sng" dirty="0" smtClean="0"/>
              <a:t>Similar indications</a:t>
            </a:r>
          </a:p>
          <a:p>
            <a:pPr>
              <a:defRPr/>
            </a:pPr>
            <a:endParaRPr lang="en-US" sz="2400" u="sng" dirty="0" smtClean="0"/>
          </a:p>
          <a:p>
            <a:pPr>
              <a:buFont typeface="Wingdings" pitchFamily="2" charset="2"/>
              <a:buChar char="Ø"/>
              <a:defRPr/>
            </a:pPr>
            <a:r>
              <a:rPr lang="en-US" sz="2400" dirty="0" smtClean="0"/>
              <a:t>Anti-epileptic agents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lang="en-US" sz="2400" dirty="0" smtClean="0"/>
              <a:t>N</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europathic</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pain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lang="en-US" sz="2400" noProof="0" dirty="0" smtClean="0"/>
              <a:t>D</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iabetic neuropathy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lang="en-US" sz="2400" dirty="0" smtClean="0"/>
              <a:t>P</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ost</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-herpetic neuralgia</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pitchFamily="2" charset="2"/>
              <a:buChar char="Ø"/>
              <a:tabLst/>
              <a:defRPr/>
            </a:pPr>
            <a:r>
              <a:rPr lang="en-US" sz="2400" dirty="0" err="1" smtClean="0"/>
              <a:t>Fi</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bromyalgia</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TextBox 2"/>
          <p:cNvSpPr txBox="1"/>
          <p:nvPr/>
        </p:nvSpPr>
        <p:spPr>
          <a:xfrm>
            <a:off x="457200" y="914400"/>
            <a:ext cx="2962221" cy="523220"/>
          </a:xfrm>
          <a:prstGeom prst="rect">
            <a:avLst/>
          </a:prstGeom>
          <a:noFill/>
        </p:spPr>
        <p:txBody>
          <a:bodyPr wrap="none" rtlCol="0">
            <a:spAutoFit/>
          </a:bodyPr>
          <a:lstStyle/>
          <a:p>
            <a:r>
              <a:rPr lang="en-US" sz="2800" dirty="0" smtClean="0">
                <a:solidFill>
                  <a:srgbClr val="660066"/>
                </a:solidFill>
              </a:rPr>
              <a:t>Why  Pregabalin ? </a:t>
            </a:r>
            <a:endParaRPr lang="en-US" sz="2800" dirty="0">
              <a:solidFill>
                <a:srgbClr val="660066"/>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1981200"/>
            <a:ext cx="8229600" cy="3429000"/>
          </a:xfrm>
          <a:prstGeom prst="rect">
            <a:avLst/>
          </a:prstGeom>
        </p:spPr>
        <p:txBody>
          <a:bodyPr/>
          <a:lstStyle/>
          <a:p>
            <a:pPr marL="274320" marR="0" lvl="0" indent="-274320" algn="l" defTabSz="914400" rtl="0" eaLnBrk="1" fontAlgn="auto" latinLnBrk="0" hangingPunct="1">
              <a:lnSpc>
                <a:spcPts val="39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Favorable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pharmaco</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-kinetic &amp;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pharmaco</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-dynamic profile. </a:t>
            </a:r>
            <a:endParaRPr kumimoji="0" lang="en-US" sz="2400" b="0" i="0" u="none" strike="noStrike" kern="1200" cap="none" spc="0" normalizeH="0" baseline="3000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ts val="39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Greater pain relief.</a:t>
            </a:r>
          </a:p>
          <a:p>
            <a:pPr marL="274320" marR="0" lvl="0" indent="-274320" algn="l" defTabSz="914400" rtl="0" eaLnBrk="1" fontAlgn="auto" latinLnBrk="0" hangingPunct="1">
              <a:lnSpc>
                <a:spcPts val="39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Fewer side effects reported than gabapentin. </a:t>
            </a:r>
            <a:endParaRPr kumimoji="0" lang="en-US" sz="2400" b="0" i="0" u="none" strike="noStrike" kern="1200" cap="none" spc="0" normalizeH="0" baseline="3000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ts val="3900"/>
              </a:lnSpc>
              <a:spcBef>
                <a:spcPct val="20000"/>
              </a:spcBef>
              <a:spcAft>
                <a:spcPts val="0"/>
              </a:spcAft>
              <a:buClr>
                <a:schemeClr val="accent3"/>
              </a:buClr>
              <a:buSzPct val="95000"/>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More cost effective therapy than gabapentin. </a:t>
            </a:r>
          </a:p>
          <a:p>
            <a:pPr marL="274320" lvl="0" indent="-274320">
              <a:lnSpc>
                <a:spcPts val="3900"/>
              </a:lnSpc>
              <a:spcBef>
                <a:spcPct val="20000"/>
              </a:spcBef>
              <a:buClr>
                <a:schemeClr val="accent3"/>
              </a:buClr>
              <a:buSzPct val="95000"/>
              <a:buFont typeface="Wingdings" pitchFamily="2" charset="2"/>
              <a:buChar char="Ø"/>
              <a:defRPr/>
            </a:pPr>
            <a:r>
              <a:rPr lang="en-US" sz="2400" dirty="0" smtClean="0"/>
              <a:t>Used in uremic pruritus &amp; </a:t>
            </a:r>
            <a:r>
              <a:rPr lang="en-US" sz="2400" dirty="0" err="1" smtClean="0"/>
              <a:t>cetuximab</a:t>
            </a:r>
            <a:r>
              <a:rPr lang="en-US" sz="2400" dirty="0" smtClean="0"/>
              <a:t> related itch.</a:t>
            </a:r>
            <a:endParaRPr lang="en-US" sz="2400" baseline="30000" dirty="0" smtClean="0"/>
          </a:p>
          <a:p>
            <a:pPr marL="274320" indent="-274320">
              <a:lnSpc>
                <a:spcPts val="3900"/>
              </a:lnSpc>
              <a:spcBef>
                <a:spcPct val="20000"/>
              </a:spcBef>
              <a:buClr>
                <a:schemeClr val="accent3"/>
              </a:buClr>
              <a:buSzPct val="95000"/>
              <a:buFont typeface="Wingdings" pitchFamily="2" charset="2"/>
              <a:buChar char="Ø"/>
              <a:defRPr/>
            </a:pPr>
            <a:r>
              <a:rPr lang="en-US" sz="2400" b="1" dirty="0" smtClean="0"/>
              <a:t>No study in relieving post-burn pruritus.</a:t>
            </a:r>
          </a:p>
          <a:p>
            <a:pPr marL="274320" lvl="0" indent="-274320">
              <a:lnSpc>
                <a:spcPts val="3900"/>
              </a:lnSpc>
              <a:spcBef>
                <a:spcPct val="20000"/>
              </a:spcBef>
              <a:buClr>
                <a:schemeClr val="accent3"/>
              </a:buClr>
              <a:buSzPct val="95000"/>
              <a:buFont typeface="Wingdings" pitchFamily="2" charset="2"/>
              <a:buChar char="Ø"/>
              <a:defRPr/>
            </a:pPr>
            <a:endParaRPr lang="en-US" sz="2400" dirty="0" smtClean="0"/>
          </a:p>
        </p:txBody>
      </p:sp>
      <p:sp>
        <p:nvSpPr>
          <p:cNvPr id="3" name="TextBox 2"/>
          <p:cNvSpPr txBox="1"/>
          <p:nvPr/>
        </p:nvSpPr>
        <p:spPr>
          <a:xfrm>
            <a:off x="457200" y="914400"/>
            <a:ext cx="2962221" cy="523220"/>
          </a:xfrm>
          <a:prstGeom prst="rect">
            <a:avLst/>
          </a:prstGeom>
          <a:noFill/>
        </p:spPr>
        <p:txBody>
          <a:bodyPr wrap="none" rtlCol="0">
            <a:spAutoFit/>
          </a:bodyPr>
          <a:lstStyle/>
          <a:p>
            <a:r>
              <a:rPr lang="en-US" sz="2800" dirty="0" smtClean="0">
                <a:solidFill>
                  <a:srgbClr val="660066"/>
                </a:solidFill>
              </a:rPr>
              <a:t>Why  Pregabalin ? </a:t>
            </a:r>
            <a:endParaRPr lang="en-US" sz="2800" dirty="0">
              <a:solidFill>
                <a:srgbClr val="660066"/>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72180"/>
            <a:ext cx="2083071" cy="523220"/>
          </a:xfrm>
          <a:prstGeom prst="rect">
            <a:avLst/>
          </a:prstGeom>
          <a:noFill/>
        </p:spPr>
        <p:txBody>
          <a:bodyPr wrap="none" rtlCol="0">
            <a:spAutoFit/>
          </a:bodyPr>
          <a:lstStyle/>
          <a:p>
            <a:r>
              <a:rPr lang="en-US" sz="2800" dirty="0" smtClean="0">
                <a:solidFill>
                  <a:srgbClr val="660066"/>
                </a:solidFill>
              </a:rPr>
              <a:t>Conclusions</a:t>
            </a:r>
            <a:endParaRPr lang="en-US" sz="2800" dirty="0">
              <a:solidFill>
                <a:srgbClr val="660066"/>
              </a:solidFill>
            </a:endParaRPr>
          </a:p>
        </p:txBody>
      </p:sp>
      <p:sp>
        <p:nvSpPr>
          <p:cNvPr id="3" name="Content Placeholder 2"/>
          <p:cNvSpPr txBox="1">
            <a:spLocks/>
          </p:cNvSpPr>
          <p:nvPr/>
        </p:nvSpPr>
        <p:spPr>
          <a:xfrm>
            <a:off x="457200" y="1752600"/>
            <a:ext cx="8229600" cy="4373563"/>
          </a:xfrm>
          <a:prstGeom prst="rect">
            <a:avLst/>
          </a:prstGeom>
        </p:spPr>
        <p:txBody>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This study unequivocally establishes the superiority of α2δ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ligands</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in providing complete relief from post-burn itch</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r>
              <a:rPr lang="en-US" sz="2400" u="sng" dirty="0" smtClean="0"/>
              <a:t>Massage  alone: </a:t>
            </a:r>
          </a:p>
          <a:p>
            <a:r>
              <a:rPr lang="en-US" sz="2400" dirty="0" smtClean="0"/>
              <a:t>	Only (partially) effective in mild itch. </a:t>
            </a:r>
          </a:p>
          <a:p>
            <a:r>
              <a:rPr lang="en-US" sz="2400" dirty="0" smtClean="0"/>
              <a:t>	But should be prescribed to all patients.  </a:t>
            </a:r>
          </a:p>
          <a:p>
            <a:pPr marL="274320" lvl="0" indent="-274320">
              <a:spcBef>
                <a:spcPct val="20000"/>
              </a:spcBef>
              <a:buClr>
                <a:schemeClr val="accent3"/>
              </a:buClr>
              <a:buSzPct val="95000"/>
              <a:defRPr/>
            </a:pPr>
            <a:endParaRPr lang="en-US" sz="2400" dirty="0" smtClean="0"/>
          </a:p>
          <a:p>
            <a:pPr marL="274320" lvl="0" indent="-274320">
              <a:spcBef>
                <a:spcPct val="20000"/>
              </a:spcBef>
              <a:buClr>
                <a:schemeClr val="accent3"/>
              </a:buClr>
              <a:buSzPct val="95000"/>
              <a:defRPr/>
            </a:pPr>
            <a:r>
              <a:rPr lang="en-US" sz="2400" u="sng" dirty="0" smtClean="0"/>
              <a:t>Antihistamines + Massage:</a:t>
            </a:r>
          </a:p>
          <a:p>
            <a:pPr marL="640080" lvl="1" indent="-246888">
              <a:spcBef>
                <a:spcPct val="20000"/>
              </a:spcBef>
              <a:buClr>
                <a:schemeClr val="accent1"/>
              </a:buClr>
              <a:buSzPct val="85000"/>
              <a:defRPr/>
            </a:pPr>
            <a:r>
              <a:rPr lang="en-US" sz="2400" dirty="0" smtClean="0"/>
              <a:t>Only effective in mild pruritus</a:t>
            </a:r>
          </a:p>
          <a:p>
            <a:pPr marL="640080" lvl="1" indent="-246888">
              <a:spcBef>
                <a:spcPct val="20000"/>
              </a:spcBef>
              <a:buClr>
                <a:schemeClr val="accent1"/>
              </a:buClr>
              <a:buSzPct val="85000"/>
              <a:defRPr/>
            </a:pPr>
            <a:r>
              <a:rPr lang="en-US" sz="2400" dirty="0" smtClean="0"/>
              <a:t>Partial relief in moderate-severe pruritus</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72180"/>
            <a:ext cx="2083071" cy="523220"/>
          </a:xfrm>
          <a:prstGeom prst="rect">
            <a:avLst/>
          </a:prstGeom>
          <a:noFill/>
        </p:spPr>
        <p:txBody>
          <a:bodyPr wrap="none" rtlCol="0">
            <a:spAutoFit/>
          </a:bodyPr>
          <a:lstStyle/>
          <a:p>
            <a:r>
              <a:rPr lang="en-US" sz="2800" dirty="0" smtClean="0">
                <a:solidFill>
                  <a:srgbClr val="660066"/>
                </a:solidFill>
              </a:rPr>
              <a:t>Conclusions</a:t>
            </a:r>
            <a:endParaRPr lang="en-US" sz="2800" dirty="0">
              <a:solidFill>
                <a:srgbClr val="660066"/>
              </a:solidFill>
            </a:endParaRPr>
          </a:p>
        </p:txBody>
      </p:sp>
      <p:sp>
        <p:nvSpPr>
          <p:cNvPr id="3" name="TextBox 2"/>
          <p:cNvSpPr txBox="1"/>
          <p:nvPr/>
        </p:nvSpPr>
        <p:spPr>
          <a:xfrm>
            <a:off x="685800" y="1600200"/>
            <a:ext cx="7739747" cy="2511457"/>
          </a:xfrm>
          <a:prstGeom prst="rect">
            <a:avLst/>
          </a:prstGeom>
          <a:noFill/>
        </p:spPr>
        <p:txBody>
          <a:bodyPr wrap="none" rtlCol="0">
            <a:spAutoFit/>
          </a:bodyPr>
          <a:lstStyle/>
          <a:p>
            <a:pPr marL="274320" lvl="0" indent="-274320">
              <a:spcBef>
                <a:spcPct val="20000"/>
              </a:spcBef>
              <a:buClr>
                <a:schemeClr val="accent3"/>
              </a:buClr>
              <a:buSzPct val="95000"/>
              <a:defRPr/>
            </a:pPr>
            <a:r>
              <a:rPr lang="en-US" sz="2400" u="sng" dirty="0" smtClean="0"/>
              <a:t>Pregabalin + Massage:</a:t>
            </a:r>
          </a:p>
          <a:p>
            <a:pPr marL="274320" lvl="0" indent="-274320">
              <a:spcBef>
                <a:spcPct val="20000"/>
              </a:spcBef>
              <a:buClr>
                <a:schemeClr val="accent3"/>
              </a:buClr>
              <a:buSzPct val="95000"/>
              <a:defRPr/>
            </a:pPr>
            <a:r>
              <a:rPr lang="en-US" sz="2400" dirty="0" smtClean="0"/>
              <a:t>Treatment of choice in all severities of post-burn pruritus</a:t>
            </a:r>
          </a:p>
          <a:p>
            <a:pPr marL="274320" lvl="0" indent="-274320">
              <a:spcBef>
                <a:spcPct val="20000"/>
              </a:spcBef>
              <a:buClr>
                <a:schemeClr val="accent3"/>
              </a:buClr>
              <a:buSzPct val="95000"/>
              <a:defRPr/>
            </a:pPr>
            <a:endParaRPr lang="en-US" sz="2400" dirty="0" smtClean="0"/>
          </a:p>
          <a:p>
            <a:pPr marL="274320" lvl="0" indent="-274320">
              <a:spcBef>
                <a:spcPct val="20000"/>
              </a:spcBef>
              <a:buClr>
                <a:schemeClr val="accent3"/>
              </a:buClr>
              <a:buSzPct val="95000"/>
              <a:defRPr/>
            </a:pPr>
            <a:r>
              <a:rPr lang="en-US" sz="2400" u="sng" dirty="0" smtClean="0"/>
              <a:t>Combination therapy:</a:t>
            </a:r>
          </a:p>
          <a:p>
            <a:pPr marL="274320" lvl="0" indent="-274320">
              <a:spcBef>
                <a:spcPct val="20000"/>
              </a:spcBef>
              <a:buClr>
                <a:schemeClr val="accent3"/>
              </a:buClr>
              <a:buSzPct val="95000"/>
              <a:defRPr/>
            </a:pPr>
            <a:r>
              <a:rPr lang="en-US" sz="2400" dirty="0" smtClean="0"/>
              <a:t>Offers no real advantage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641870"/>
            <a:ext cx="8077200" cy="4075475"/>
          </a:xfrm>
          <a:prstGeom prst="rect">
            <a:avLst/>
          </a:prstGeom>
          <a:noFill/>
        </p:spPr>
        <p:txBody>
          <a:bodyPr wrap="square" rtlCol="0">
            <a:spAutoFit/>
          </a:bodyPr>
          <a:lstStyle/>
          <a:p>
            <a:pPr marL="274320" lvl="0" indent="-274320">
              <a:lnSpc>
                <a:spcPts val="2300"/>
              </a:lnSpc>
              <a:spcBef>
                <a:spcPct val="20000"/>
              </a:spcBef>
              <a:buClr>
                <a:schemeClr val="accent3"/>
              </a:buClr>
              <a:buSzPct val="95000"/>
              <a:buFont typeface="Wingdings" pitchFamily="2" charset="2"/>
              <a:buChar char="Ø"/>
              <a:defRPr/>
            </a:pPr>
            <a:r>
              <a:rPr lang="en-US" sz="2400" dirty="0" smtClean="0"/>
              <a:t> Act centrally-block the final pathway for pain processing</a:t>
            </a:r>
          </a:p>
          <a:p>
            <a:pPr marL="274320" lvl="0" indent="-274320">
              <a:lnSpc>
                <a:spcPts val="2300"/>
              </a:lnSpc>
              <a:spcBef>
                <a:spcPct val="20000"/>
              </a:spcBef>
              <a:buClr>
                <a:schemeClr val="accent3"/>
              </a:buClr>
              <a:buSzPct val="95000"/>
              <a:buFont typeface="Wingdings" pitchFamily="2" charset="2"/>
              <a:buChar char="Ø"/>
              <a:defRPr/>
            </a:pPr>
            <a:endParaRPr lang="en-US" sz="2400" dirty="0" smtClean="0"/>
          </a:p>
          <a:p>
            <a:pPr marL="274320" lvl="0" indent="-274320">
              <a:lnSpc>
                <a:spcPts val="2300"/>
              </a:lnSpc>
              <a:spcBef>
                <a:spcPct val="20000"/>
              </a:spcBef>
              <a:buClr>
                <a:schemeClr val="accent3"/>
              </a:buClr>
              <a:buSzPct val="95000"/>
              <a:buFont typeface="Wingdings" pitchFamily="2" charset="2"/>
              <a:buChar char="Ø"/>
              <a:defRPr/>
            </a:pPr>
            <a:r>
              <a:rPr lang="en-US" sz="2400" dirty="0" smtClean="0"/>
              <a:t> More efficacious</a:t>
            </a:r>
          </a:p>
          <a:p>
            <a:pPr marL="274320" lvl="0" indent="-274320">
              <a:lnSpc>
                <a:spcPts val="2300"/>
              </a:lnSpc>
              <a:spcBef>
                <a:spcPct val="20000"/>
              </a:spcBef>
              <a:buClr>
                <a:schemeClr val="accent3"/>
              </a:buClr>
              <a:buSzPct val="95000"/>
              <a:buFont typeface="Wingdings" pitchFamily="2" charset="2"/>
              <a:buChar char="Ø"/>
              <a:defRPr/>
            </a:pPr>
            <a:endParaRPr lang="en-US" sz="2400" dirty="0" smtClean="0"/>
          </a:p>
          <a:p>
            <a:pPr marL="274320" lvl="0" indent="-274320">
              <a:lnSpc>
                <a:spcPts val="2300"/>
              </a:lnSpc>
              <a:spcBef>
                <a:spcPct val="20000"/>
              </a:spcBef>
              <a:buClr>
                <a:schemeClr val="accent3"/>
              </a:buClr>
              <a:buSzPct val="95000"/>
              <a:buFont typeface="Wingdings" pitchFamily="2" charset="2"/>
              <a:buChar char="Ø"/>
              <a:defRPr/>
            </a:pPr>
            <a:r>
              <a:rPr lang="en-US" sz="2400" dirty="0" smtClean="0"/>
              <a:t> Less sedation </a:t>
            </a:r>
          </a:p>
          <a:p>
            <a:pPr marL="274320" lvl="0" indent="-274320">
              <a:lnSpc>
                <a:spcPts val="2300"/>
              </a:lnSpc>
              <a:spcBef>
                <a:spcPct val="20000"/>
              </a:spcBef>
              <a:buClr>
                <a:schemeClr val="accent3"/>
              </a:buClr>
              <a:buSzPct val="95000"/>
              <a:buFont typeface="Wingdings" pitchFamily="2" charset="2"/>
              <a:buChar char="Ø"/>
              <a:defRPr/>
            </a:pPr>
            <a:endParaRPr lang="en-US" sz="2400" dirty="0" smtClean="0"/>
          </a:p>
          <a:p>
            <a:pPr marL="274320" lvl="0" indent="-274320">
              <a:lnSpc>
                <a:spcPts val="2300"/>
              </a:lnSpc>
              <a:spcBef>
                <a:spcPct val="20000"/>
              </a:spcBef>
              <a:buClr>
                <a:schemeClr val="accent3"/>
              </a:buClr>
              <a:buSzPct val="95000"/>
              <a:buFont typeface="Wingdings" pitchFamily="2" charset="2"/>
              <a:buChar char="Ø"/>
              <a:defRPr/>
            </a:pPr>
            <a:r>
              <a:rPr lang="en-US" sz="2400" dirty="0" smtClean="0"/>
              <a:t> Offers </a:t>
            </a:r>
            <a:r>
              <a:rPr lang="en-US" sz="2400" dirty="0" err="1" smtClean="0"/>
              <a:t>anxiolysis</a:t>
            </a:r>
            <a:r>
              <a:rPr lang="en-US" sz="2400" dirty="0" smtClean="0"/>
              <a:t> and mood elevation</a:t>
            </a:r>
          </a:p>
          <a:p>
            <a:pPr marL="274320" lvl="0" indent="-274320">
              <a:lnSpc>
                <a:spcPts val="2300"/>
              </a:lnSpc>
              <a:spcBef>
                <a:spcPct val="20000"/>
              </a:spcBef>
              <a:buClr>
                <a:schemeClr val="accent3"/>
              </a:buClr>
              <a:buSzPct val="95000"/>
              <a:buFont typeface="Wingdings" pitchFamily="2" charset="2"/>
              <a:buChar char="Ø"/>
              <a:defRPr/>
            </a:pPr>
            <a:endParaRPr lang="en-US" sz="2400" dirty="0" smtClean="0"/>
          </a:p>
          <a:p>
            <a:pPr marL="274320" lvl="0" indent="-274320">
              <a:lnSpc>
                <a:spcPts val="2300"/>
              </a:lnSpc>
              <a:spcBef>
                <a:spcPct val="20000"/>
              </a:spcBef>
              <a:buClr>
                <a:schemeClr val="accent3"/>
              </a:buClr>
              <a:buSzPct val="95000"/>
              <a:buFont typeface="Wingdings" pitchFamily="2" charset="2"/>
              <a:buChar char="Ø"/>
              <a:defRPr/>
            </a:pPr>
            <a:r>
              <a:rPr lang="en-US" sz="2400" dirty="0" smtClean="0"/>
              <a:t> Better nocturnal sleep pattern</a:t>
            </a:r>
          </a:p>
          <a:p>
            <a:pPr marL="274320" lvl="0" indent="-274320">
              <a:lnSpc>
                <a:spcPts val="2300"/>
              </a:lnSpc>
              <a:spcBef>
                <a:spcPct val="20000"/>
              </a:spcBef>
              <a:buClr>
                <a:schemeClr val="accent3"/>
              </a:buClr>
              <a:buSzPct val="95000"/>
              <a:buFont typeface="Wingdings" pitchFamily="2" charset="2"/>
              <a:buChar char="Ø"/>
              <a:defRPr/>
            </a:pPr>
            <a:endParaRPr lang="en-US" sz="2400" dirty="0" smtClean="0"/>
          </a:p>
          <a:p>
            <a:pPr marL="274320" lvl="0" indent="-274320">
              <a:lnSpc>
                <a:spcPts val="2300"/>
              </a:lnSpc>
              <a:spcBef>
                <a:spcPct val="20000"/>
              </a:spcBef>
              <a:buClr>
                <a:schemeClr val="accent3"/>
              </a:buClr>
              <a:buSzPct val="95000"/>
              <a:buFont typeface="Wingdings" pitchFamily="2" charset="2"/>
              <a:buChar char="Ø"/>
              <a:defRPr/>
            </a:pPr>
            <a:r>
              <a:rPr lang="en-US" sz="2400" dirty="0" smtClean="0"/>
              <a:t> Relieves post- traumatic stress disorder</a:t>
            </a:r>
          </a:p>
        </p:txBody>
      </p:sp>
      <p:sp>
        <p:nvSpPr>
          <p:cNvPr id="3" name="TextBox 2"/>
          <p:cNvSpPr txBox="1"/>
          <p:nvPr/>
        </p:nvSpPr>
        <p:spPr>
          <a:xfrm>
            <a:off x="609600" y="772180"/>
            <a:ext cx="7561942" cy="523220"/>
          </a:xfrm>
          <a:prstGeom prst="rect">
            <a:avLst/>
          </a:prstGeom>
          <a:noFill/>
        </p:spPr>
        <p:txBody>
          <a:bodyPr wrap="none" rtlCol="0">
            <a:spAutoFit/>
          </a:bodyPr>
          <a:lstStyle/>
          <a:p>
            <a:r>
              <a:rPr lang="en-US" sz="2800" dirty="0" smtClean="0">
                <a:solidFill>
                  <a:srgbClr val="660066"/>
                </a:solidFill>
              </a:rPr>
              <a:t>Advantages of α2δ </a:t>
            </a:r>
            <a:r>
              <a:rPr lang="en-US" sz="2800" dirty="0" err="1" smtClean="0">
                <a:solidFill>
                  <a:srgbClr val="660066"/>
                </a:solidFill>
              </a:rPr>
              <a:t>ligands</a:t>
            </a:r>
            <a:r>
              <a:rPr lang="en-US" sz="2800" dirty="0" smtClean="0">
                <a:solidFill>
                  <a:srgbClr val="660066"/>
                </a:solidFill>
              </a:rPr>
              <a:t> in post-burn pruritus</a:t>
            </a:r>
            <a:endParaRPr lang="en-US" sz="2800" dirty="0">
              <a:solidFill>
                <a:srgbClr val="660066"/>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72180"/>
            <a:ext cx="3083473" cy="523220"/>
          </a:xfrm>
          <a:prstGeom prst="rect">
            <a:avLst/>
          </a:prstGeom>
          <a:noFill/>
        </p:spPr>
        <p:txBody>
          <a:bodyPr wrap="none" rtlCol="0">
            <a:spAutoFit/>
          </a:bodyPr>
          <a:lstStyle/>
          <a:p>
            <a:r>
              <a:rPr lang="en-US" sz="2800" dirty="0" smtClean="0">
                <a:solidFill>
                  <a:srgbClr val="660066"/>
                </a:solidFill>
              </a:rPr>
              <a:t>Recommendations</a:t>
            </a:r>
            <a:endParaRPr lang="en-US" sz="2800" dirty="0">
              <a:solidFill>
                <a:srgbClr val="660066"/>
              </a:solidFill>
            </a:endParaRPr>
          </a:p>
        </p:txBody>
      </p:sp>
      <p:sp>
        <p:nvSpPr>
          <p:cNvPr id="3" name="TextBox 2"/>
          <p:cNvSpPr txBox="1"/>
          <p:nvPr/>
        </p:nvSpPr>
        <p:spPr>
          <a:xfrm>
            <a:off x="381000" y="1752600"/>
            <a:ext cx="8189358" cy="3970318"/>
          </a:xfrm>
          <a:prstGeom prst="rect">
            <a:avLst/>
          </a:prstGeom>
          <a:noFill/>
        </p:spPr>
        <p:txBody>
          <a:bodyPr wrap="none" rtlCol="0">
            <a:spAutoFit/>
          </a:bodyPr>
          <a:lstStyle/>
          <a:p>
            <a:r>
              <a:rPr lang="en-US" sz="2800" dirty="0" smtClean="0"/>
              <a:t>All patients of post-burn pruritus should be treated </a:t>
            </a:r>
          </a:p>
          <a:p>
            <a:r>
              <a:rPr lang="en-US" sz="2800" dirty="0" smtClean="0"/>
              <a:t>with pregabalin and massage.</a:t>
            </a:r>
          </a:p>
          <a:p>
            <a:endParaRPr lang="en-US" sz="2800" dirty="0" smtClean="0"/>
          </a:p>
          <a:p>
            <a:r>
              <a:rPr lang="en-US" sz="2800" u="sng" dirty="0" smtClean="0"/>
              <a:t>Pregabalin dosage </a:t>
            </a:r>
          </a:p>
          <a:p>
            <a:endParaRPr lang="en-US" sz="2800" dirty="0" smtClean="0"/>
          </a:p>
          <a:p>
            <a:r>
              <a:rPr lang="en-US" sz="2800" dirty="0" smtClean="0"/>
              <a:t>Mild itch:		75mg  </a:t>
            </a:r>
            <a:r>
              <a:rPr lang="en-US" sz="2800" dirty="0" err="1" smtClean="0"/>
              <a:t>tid</a:t>
            </a:r>
            <a:endParaRPr lang="en-US" sz="2800" dirty="0" smtClean="0"/>
          </a:p>
          <a:p>
            <a:r>
              <a:rPr lang="en-US" sz="2800" dirty="0" smtClean="0"/>
              <a:t>Moderate itch:	150mg </a:t>
            </a:r>
            <a:r>
              <a:rPr lang="en-US" sz="2800" dirty="0" err="1" smtClean="0"/>
              <a:t>bd</a:t>
            </a:r>
            <a:endParaRPr lang="en-US" sz="2800" dirty="0" smtClean="0"/>
          </a:p>
          <a:p>
            <a:r>
              <a:rPr lang="en-US" sz="2800" dirty="0" smtClean="0"/>
              <a:t>Severe itch:		150mg </a:t>
            </a:r>
            <a:r>
              <a:rPr lang="en-US" sz="2800" dirty="0" err="1" smtClean="0"/>
              <a:t>bd</a:t>
            </a:r>
            <a:r>
              <a:rPr lang="en-US" sz="2800" dirty="0" smtClean="0"/>
              <a:t> - 150mg </a:t>
            </a:r>
            <a:r>
              <a:rPr lang="en-US" sz="2800" dirty="0" err="1" smtClean="0"/>
              <a:t>tid</a:t>
            </a:r>
            <a:endParaRPr lang="en-US" sz="2800" dirty="0" smtClean="0"/>
          </a:p>
          <a:p>
            <a:endParaRPr lang="en-US"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7050" y="1219200"/>
            <a:ext cx="3103350" cy="523220"/>
          </a:xfrm>
          <a:prstGeom prst="rect">
            <a:avLst/>
          </a:prstGeom>
          <a:noFill/>
        </p:spPr>
        <p:txBody>
          <a:bodyPr wrap="none">
            <a:spAutoFit/>
          </a:bodyPr>
          <a:lstStyle/>
          <a:p>
            <a:pPr fontAlgn="auto">
              <a:spcBef>
                <a:spcPts val="0"/>
              </a:spcBef>
              <a:spcAft>
                <a:spcPts val="0"/>
              </a:spcAft>
              <a:defRPr/>
            </a:pPr>
            <a:r>
              <a:rPr lang="en-US" sz="2800" dirty="0">
                <a:solidFill>
                  <a:srgbClr val="660066"/>
                </a:solidFill>
              </a:rPr>
              <a:t>Conflict of </a:t>
            </a:r>
            <a:r>
              <a:rPr lang="en-US" sz="2800" dirty="0" smtClean="0">
                <a:solidFill>
                  <a:srgbClr val="660066"/>
                </a:solidFill>
              </a:rPr>
              <a:t>Interest</a:t>
            </a:r>
            <a:endParaRPr lang="en-US" sz="2800" dirty="0">
              <a:solidFill>
                <a:srgbClr val="660066"/>
              </a:solidFill>
            </a:endParaRPr>
          </a:p>
        </p:txBody>
      </p:sp>
      <p:sp>
        <p:nvSpPr>
          <p:cNvPr id="3" name="TextBox 2"/>
          <p:cNvSpPr txBox="1"/>
          <p:nvPr/>
        </p:nvSpPr>
        <p:spPr>
          <a:xfrm>
            <a:off x="609600" y="2305050"/>
            <a:ext cx="7996238" cy="1200329"/>
          </a:xfrm>
          <a:prstGeom prst="rect">
            <a:avLst/>
          </a:prstGeom>
          <a:noFill/>
        </p:spPr>
        <p:txBody>
          <a:bodyPr>
            <a:spAutoFit/>
          </a:bodyPr>
          <a:lstStyle/>
          <a:p>
            <a:pPr fontAlgn="auto">
              <a:lnSpc>
                <a:spcPct val="150000"/>
              </a:lnSpc>
              <a:spcBef>
                <a:spcPts val="0"/>
              </a:spcBef>
              <a:spcAft>
                <a:spcPts val="0"/>
              </a:spcAft>
              <a:defRPr/>
            </a:pPr>
            <a:r>
              <a:rPr lang="en-US" sz="2400" dirty="0"/>
              <a:t>None of the authors has any conflict of interest with </a:t>
            </a:r>
            <a:endParaRPr lang="en-US" sz="2400" dirty="0" smtClean="0"/>
          </a:p>
          <a:p>
            <a:pPr fontAlgn="auto">
              <a:lnSpc>
                <a:spcPct val="150000"/>
              </a:lnSpc>
              <a:spcBef>
                <a:spcPts val="0"/>
              </a:spcBef>
              <a:spcAft>
                <a:spcPts val="0"/>
              </a:spcAft>
              <a:defRPr/>
            </a:pPr>
            <a:r>
              <a:rPr lang="en-US" sz="2400" dirty="0" smtClean="0"/>
              <a:t>the </a:t>
            </a:r>
            <a:r>
              <a:rPr lang="en-US" sz="2400" dirty="0"/>
              <a:t>drugs </a:t>
            </a:r>
            <a:r>
              <a:rPr lang="en-US" sz="2400" dirty="0" smtClean="0"/>
              <a:t>tested</a:t>
            </a:r>
            <a:r>
              <a:rPr lang="en-US" sz="2400" dirty="0"/>
              <a:t>, or their manufacturers and distributors.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14826" r="18533"/>
          <a:stretch>
            <a:fillRect/>
          </a:stretch>
        </p:blipFill>
        <p:spPr>
          <a:xfrm>
            <a:off x="1981200" y="1295400"/>
            <a:ext cx="4495800" cy="5053229"/>
          </a:xfrm>
          <a:prstGeom prst="rect">
            <a:avLst/>
          </a:prstGeom>
          <a:ln w="28575">
            <a:solidFill>
              <a:schemeClr val="tx1"/>
            </a:solid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DR.R.V.AHUJA\My Documents\Downloads\images.jpg"/>
          <p:cNvPicPr>
            <a:picLocks noChangeAspect="1" noChangeArrowheads="1"/>
          </p:cNvPicPr>
          <p:nvPr/>
        </p:nvPicPr>
        <p:blipFill>
          <a:blip r:embed="rId2" cstate="print"/>
          <a:srcRect l="22154" t="34639"/>
          <a:stretch>
            <a:fillRect/>
          </a:stretch>
        </p:blipFill>
        <p:spPr bwMode="auto">
          <a:xfrm>
            <a:off x="1371600" y="1295400"/>
            <a:ext cx="5716775" cy="3581400"/>
          </a:xfrm>
          <a:prstGeom prst="rect">
            <a:avLst/>
          </a:prstGeom>
          <a:noFill/>
          <a:ln w="28575">
            <a:solidFill>
              <a:schemeClr val="tx1"/>
            </a:solidFill>
          </a:ln>
        </p:spPr>
      </p:pic>
      <p:sp>
        <p:nvSpPr>
          <p:cNvPr id="3" name="Rectangle 2"/>
          <p:cNvSpPr/>
          <p:nvPr/>
        </p:nvSpPr>
        <p:spPr>
          <a:xfrm>
            <a:off x="1249615" y="5257800"/>
            <a:ext cx="6718378" cy="1323439"/>
          </a:xfrm>
          <a:prstGeom prst="rect">
            <a:avLst/>
          </a:prstGeom>
          <a:noFill/>
        </p:spPr>
        <p:txBody>
          <a:bodyPr>
            <a:spAutoFit/>
          </a:bodyPr>
          <a:lstStyle/>
          <a:p>
            <a:pPr algn="ctr">
              <a:defRPr/>
            </a:pPr>
            <a:r>
              <a:rPr lang="en-US" sz="80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j-lt"/>
              </a:rPr>
              <a:t>THANK YOU….</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914400"/>
            <a:ext cx="7467600" cy="6858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Basic understanding of pruritus</a:t>
            </a:r>
            <a:endParaRPr kumimoji="0" lang="en-US" sz="32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3" name="Content Placeholder 2"/>
          <p:cNvSpPr txBox="1">
            <a:spLocks/>
          </p:cNvSpPr>
          <p:nvPr/>
        </p:nvSpPr>
        <p:spPr>
          <a:xfrm>
            <a:off x="457200" y="1981200"/>
            <a:ext cx="7467600" cy="4495800"/>
          </a:xfrm>
          <a:prstGeom prst="rect">
            <a:avLst/>
          </a:prstGeom>
        </p:spPr>
        <p:txBody>
          <a:bodyPr/>
          <a:lstStyle/>
          <a:p>
            <a:pPr marL="274320" lvl="0" indent="-274320">
              <a:lnSpc>
                <a:spcPct val="150000"/>
              </a:lnSpc>
              <a:spcBef>
                <a:spcPct val="20000"/>
              </a:spcBef>
              <a:buClr>
                <a:schemeClr val="accent3"/>
              </a:buClr>
              <a:buSzPct val="95000"/>
              <a:buFont typeface="Wingdings" pitchFamily="2" charset="2"/>
              <a:buChar char="Ø"/>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Philosophy</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Receptors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Chemical mediators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none" strike="noStrike" kern="1200" cap="none" spc="0" normalizeH="0" baseline="0" noProof="0" dirty="0" err="1" smtClean="0">
                <a:ln>
                  <a:noFill/>
                </a:ln>
                <a:solidFill>
                  <a:schemeClr val="tx1"/>
                </a:solidFill>
                <a:effectLst/>
                <a:uLnTx/>
                <a:uFillTx/>
                <a:latin typeface="Cambria" pitchFamily="18" charset="0"/>
              </a:rPr>
              <a:t>Pruritic</a:t>
            </a:r>
            <a:r>
              <a:rPr kumimoji="0" lang="en-US" sz="2600" b="0" i="0" u="none" strike="noStrike" kern="1200" cap="none" spc="0" normalizeH="0" baseline="0" noProof="0" dirty="0" smtClean="0">
                <a:ln>
                  <a:noFill/>
                </a:ln>
                <a:solidFill>
                  <a:schemeClr val="tx1"/>
                </a:solidFill>
                <a:effectLst/>
                <a:uLnTx/>
                <a:uFillTx/>
                <a:latin typeface="Cambria" pitchFamily="18" charset="0"/>
              </a:rPr>
              <a:t> pathways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Central processing of itch</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Peripheral and central sensitization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31838"/>
            <a:ext cx="7467600" cy="639762"/>
          </a:xfrm>
          <a:prstGeom prst="rect">
            <a:avLst/>
          </a:prstGeom>
        </p:spPr>
        <p:txBody>
          <a:bodyPr/>
          <a:lstStyle/>
          <a:p>
            <a:pPr lvl="0">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Philosophy</a:t>
            </a:r>
            <a:endParaRPr kumimoji="0" lang="en-US" sz="2800" b="0" i="0" u="none" strike="noStrike" kern="1200" cap="none" spc="0" normalizeH="0" baseline="0" noProof="0" dirty="0">
              <a:ln>
                <a:noFill/>
              </a:ln>
              <a:solidFill>
                <a:srgbClr val="660066"/>
              </a:solidFill>
              <a:effectLst/>
              <a:uLnTx/>
              <a:uFillTx/>
              <a:latin typeface="Cambria" pitchFamily="18" charset="0"/>
              <a:ea typeface="+mj-ea"/>
              <a:cs typeface="+mj-cs"/>
            </a:endParaRPr>
          </a:p>
        </p:txBody>
      </p:sp>
      <p:sp>
        <p:nvSpPr>
          <p:cNvPr id="3" name="TextBox 2"/>
          <p:cNvSpPr txBox="1"/>
          <p:nvPr/>
        </p:nvSpPr>
        <p:spPr>
          <a:xfrm>
            <a:off x="685800" y="1905000"/>
            <a:ext cx="7924800" cy="4450449"/>
          </a:xfrm>
          <a:prstGeom prst="rect">
            <a:avLst/>
          </a:prstGeom>
          <a:noFill/>
        </p:spPr>
        <p:txBody>
          <a:bodyPr wrap="square" rtlCol="0">
            <a:spAutoFit/>
          </a:bodyPr>
          <a:lstStyle/>
          <a:p>
            <a:pPr marL="274320" lvl="0" indent="-274320">
              <a:spcBef>
                <a:spcPct val="20000"/>
              </a:spcBef>
              <a:buClr>
                <a:schemeClr val="accent3"/>
              </a:buClr>
              <a:buSzPct val="95000"/>
              <a:buFont typeface="Wingdings" pitchFamily="2" charset="2"/>
              <a:buChar char="Ø"/>
              <a:defRPr/>
            </a:pPr>
            <a:r>
              <a:rPr lang="en-US" sz="2400" dirty="0" smtClean="0">
                <a:latin typeface="Cambria" pitchFamily="18" charset="0"/>
              </a:rPr>
              <a:t>Scratching aims to remove parasitic </a:t>
            </a:r>
            <a:r>
              <a:rPr lang="en-US" sz="2400" dirty="0" err="1" smtClean="0">
                <a:latin typeface="Cambria" pitchFamily="18" charset="0"/>
              </a:rPr>
              <a:t>pruritogen</a:t>
            </a:r>
            <a:r>
              <a:rPr lang="en-US" sz="2400" dirty="0" smtClean="0">
                <a:latin typeface="Cambria" pitchFamily="18" charset="0"/>
              </a:rPr>
              <a:t> in skin</a:t>
            </a:r>
          </a:p>
          <a:p>
            <a:pPr marL="274320" lvl="0" indent="-274320">
              <a:spcBef>
                <a:spcPct val="20000"/>
              </a:spcBef>
              <a:buClr>
                <a:schemeClr val="accent3"/>
              </a:buClr>
              <a:buSzPct val="95000"/>
              <a:buFont typeface="Wingdings" pitchFamily="2" charset="2"/>
              <a:buChar char="Ø"/>
              <a:defRPr/>
            </a:pPr>
            <a:r>
              <a:rPr lang="en-US" sz="2400" dirty="0" smtClean="0">
                <a:latin typeface="Cambria" pitchFamily="18" charset="0"/>
              </a:rPr>
              <a:t>Compulsive nature of scratching controlled by</a:t>
            </a:r>
          </a:p>
          <a:p>
            <a:pPr marL="640080" lvl="1" indent="-246888">
              <a:spcBef>
                <a:spcPct val="20000"/>
              </a:spcBef>
              <a:buClr>
                <a:schemeClr val="accent1"/>
              </a:buClr>
              <a:buSzPct val="85000"/>
              <a:defRPr/>
            </a:pPr>
            <a:r>
              <a:rPr lang="en-US" sz="2400" dirty="0" smtClean="0">
                <a:latin typeface="Cambria" pitchFamily="18" charset="0"/>
              </a:rPr>
              <a:t>      frontal brain areas of reward and decision making</a:t>
            </a:r>
          </a:p>
          <a:p>
            <a:pPr marL="640080" lvl="1" indent="-246888">
              <a:spcBef>
                <a:spcPct val="20000"/>
              </a:spcBef>
              <a:buClr>
                <a:schemeClr val="accent1"/>
              </a:buClr>
              <a:buSzPct val="85000"/>
              <a:defRPr/>
            </a:pPr>
            <a:endParaRPr lang="en-US" sz="2400" dirty="0" smtClean="0">
              <a:latin typeface="Cambria" pitchFamily="18" charset="0"/>
            </a:endParaRPr>
          </a:p>
          <a:p>
            <a:pPr marL="640080" lvl="1" indent="-246888">
              <a:spcBef>
                <a:spcPct val="20000"/>
              </a:spcBef>
              <a:buClr>
                <a:schemeClr val="accent1"/>
              </a:buClr>
              <a:buSzPct val="85000"/>
              <a:defRPr/>
            </a:pPr>
            <a:r>
              <a:rPr lang="en-US" sz="2400" dirty="0" smtClean="0">
                <a:latin typeface="Cambria" pitchFamily="18" charset="0"/>
              </a:rPr>
              <a:t>         Itch is not skin deep</a:t>
            </a:r>
          </a:p>
          <a:p>
            <a:pPr marL="640080" lvl="1" indent="-246888">
              <a:spcBef>
                <a:spcPct val="20000"/>
              </a:spcBef>
              <a:buClr>
                <a:schemeClr val="accent1"/>
              </a:buClr>
              <a:buSzPct val="85000"/>
              <a:defRPr/>
            </a:pPr>
            <a:endParaRPr lang="en-US" sz="2400" dirty="0" smtClean="0">
              <a:latin typeface="Cambria" pitchFamily="18" charset="0"/>
            </a:endParaRPr>
          </a:p>
          <a:p>
            <a:pPr marL="640080" lvl="1" indent="-246888">
              <a:spcBef>
                <a:spcPct val="20000"/>
              </a:spcBef>
              <a:buClr>
                <a:schemeClr val="accent1"/>
              </a:buClr>
              <a:buSzPct val="85000"/>
              <a:defRPr/>
            </a:pPr>
            <a:r>
              <a:rPr lang="en-US" sz="2400" dirty="0" smtClean="0">
                <a:latin typeface="Cambria" pitchFamily="18" charset="0"/>
              </a:rPr>
              <a:t>Secondary skin lesions such as erosions</a:t>
            </a:r>
          </a:p>
          <a:p>
            <a:pPr marL="640080" lvl="1" indent="-246888">
              <a:spcBef>
                <a:spcPct val="20000"/>
              </a:spcBef>
              <a:buClr>
                <a:schemeClr val="accent1"/>
              </a:buClr>
              <a:buSzPct val="85000"/>
              <a:defRPr/>
            </a:pPr>
            <a:endParaRPr lang="en-US" sz="2400" dirty="0" smtClean="0">
              <a:latin typeface="Cambria" pitchFamily="18" charset="0"/>
            </a:endParaRPr>
          </a:p>
          <a:p>
            <a:pPr marL="640080" lvl="1" indent="-246888">
              <a:spcBef>
                <a:spcPct val="20000"/>
              </a:spcBef>
              <a:buClr>
                <a:schemeClr val="accent1"/>
              </a:buClr>
              <a:buSzPct val="85000"/>
              <a:defRPr/>
            </a:pPr>
            <a:r>
              <a:rPr lang="en-US" sz="2400" dirty="0" smtClean="0">
                <a:latin typeface="Cambria" pitchFamily="18" charset="0"/>
              </a:rPr>
              <a:t>     Itch – scratch – itch cycle</a:t>
            </a:r>
          </a:p>
          <a:p>
            <a:pPr marL="640080" lvl="1" indent="-246888">
              <a:spcBef>
                <a:spcPct val="20000"/>
              </a:spcBef>
              <a:buClr>
                <a:schemeClr val="accent1"/>
              </a:buClr>
              <a:buSzPct val="85000"/>
              <a:defRPr/>
            </a:pPr>
            <a:endParaRPr lang="en-US" sz="2400" dirty="0" smtClean="0">
              <a:latin typeface="Cambria" pitchFamily="18" charset="0"/>
            </a:endParaRPr>
          </a:p>
        </p:txBody>
      </p:sp>
      <p:sp>
        <p:nvSpPr>
          <p:cNvPr id="4" name="Oval 3"/>
          <p:cNvSpPr/>
          <p:nvPr/>
        </p:nvSpPr>
        <p:spPr>
          <a:xfrm>
            <a:off x="1066800" y="3429000"/>
            <a:ext cx="40386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066800" y="5257800"/>
            <a:ext cx="40386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905000"/>
            <a:ext cx="7467600" cy="3886200"/>
          </a:xfrm>
          <a:prstGeom prst="rect">
            <a:avLst/>
          </a:prstGeom>
        </p:spPr>
        <p:txBody>
          <a:bodyPr/>
          <a:lstStyle/>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Free nerve endings</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none" strike="noStrike" kern="1200" cap="none" spc="0" normalizeH="0" baseline="0" noProof="0" dirty="0" err="1" smtClean="0">
                <a:ln>
                  <a:noFill/>
                </a:ln>
                <a:solidFill>
                  <a:schemeClr val="tx1"/>
                </a:solidFill>
                <a:effectLst/>
                <a:uLnTx/>
                <a:uFillTx/>
                <a:latin typeface="Cambria" pitchFamily="18" charset="0"/>
              </a:rPr>
              <a:t>Keratinocytes</a:t>
            </a:r>
            <a:endParaRPr kumimoji="0" lang="en-US" sz="2600" b="0" i="0" u="none" strike="noStrike" kern="1200" cap="none" spc="0" normalizeH="0" baseline="0" noProof="0" dirty="0" smtClean="0">
              <a:ln>
                <a:noFill/>
              </a:ln>
              <a:solidFill>
                <a:schemeClr val="tx1"/>
              </a:solidFill>
              <a:effectLst/>
              <a:uLnTx/>
              <a:uFillTx/>
              <a:latin typeface="Cambria" pitchFamily="18" charset="0"/>
            </a:endParaRP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Release </a:t>
            </a:r>
            <a:r>
              <a:rPr kumimoji="0" lang="en-US" sz="2600" b="0" i="0" u="none" strike="noStrike" kern="1200" cap="none" spc="0" normalizeH="0" baseline="0" noProof="0" dirty="0" err="1" smtClean="0">
                <a:ln>
                  <a:noFill/>
                </a:ln>
                <a:solidFill>
                  <a:schemeClr val="tx1"/>
                </a:solidFill>
                <a:effectLst/>
                <a:uLnTx/>
                <a:uFillTx/>
                <a:latin typeface="Cambria" pitchFamily="18" charset="0"/>
              </a:rPr>
              <a:t>neuropeptides</a:t>
            </a:r>
            <a:r>
              <a:rPr kumimoji="0" lang="en-US" sz="2600" b="0" i="0" u="none" strike="noStrike" kern="1200" cap="none" spc="0" normalizeH="0" baseline="0" noProof="0" dirty="0" smtClean="0">
                <a:ln>
                  <a:noFill/>
                </a:ln>
                <a:solidFill>
                  <a:schemeClr val="tx1"/>
                </a:solidFill>
                <a:effectLst/>
                <a:uLnTx/>
                <a:uFillTx/>
                <a:latin typeface="Cambria" pitchFamily="18" charset="0"/>
              </a:rPr>
              <a:t> on damage</a:t>
            </a: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Scratching damages  the </a:t>
            </a:r>
            <a:r>
              <a:rPr kumimoji="0" lang="en-US" sz="2600" b="0" i="0" u="none" strike="noStrike" kern="1200" cap="none" spc="0" normalizeH="0" baseline="0" noProof="0" dirty="0" err="1" smtClean="0">
                <a:ln>
                  <a:noFill/>
                </a:ln>
                <a:solidFill>
                  <a:schemeClr val="tx1"/>
                </a:solidFill>
                <a:effectLst/>
                <a:uLnTx/>
                <a:uFillTx/>
                <a:latin typeface="Cambria" pitchFamily="18" charset="0"/>
              </a:rPr>
              <a:t>keratinocytes</a:t>
            </a:r>
            <a:endParaRPr kumimoji="0" lang="en-US" sz="2600" b="0" i="0" u="none" strike="noStrike" kern="1200" cap="none" spc="0" normalizeH="0" baseline="0" noProof="0" dirty="0" smtClean="0">
              <a:ln>
                <a:noFill/>
              </a:ln>
              <a:solidFill>
                <a:schemeClr val="tx1"/>
              </a:solidFill>
              <a:effectLst/>
              <a:uLnTx/>
              <a:uFillTx/>
              <a:latin typeface="Cambria" pitchFamily="18" charset="0"/>
            </a:endParaRP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Specialized subgroup of primary C-</a:t>
            </a:r>
            <a:r>
              <a:rPr kumimoji="0" lang="en-US" sz="2600" b="0" i="0" u="none" strike="noStrike" kern="1200" cap="none" spc="0" normalizeH="0" baseline="0" noProof="0" dirty="0" err="1" smtClean="0">
                <a:ln>
                  <a:noFill/>
                </a:ln>
                <a:solidFill>
                  <a:schemeClr val="tx1"/>
                </a:solidFill>
                <a:effectLst/>
                <a:uLnTx/>
                <a:uFillTx/>
                <a:latin typeface="Cambria" pitchFamily="18" charset="0"/>
              </a:rPr>
              <a:t>nociceptors</a:t>
            </a:r>
            <a:endParaRPr kumimoji="0" lang="en-US" sz="2600" b="0" i="0" u="none" strike="noStrike" kern="1200" cap="none" spc="0" normalizeH="0" baseline="0" noProof="0" dirty="0">
              <a:ln>
                <a:noFill/>
              </a:ln>
              <a:solidFill>
                <a:schemeClr val="tx1"/>
              </a:solidFill>
              <a:effectLst/>
              <a:uLnTx/>
              <a:uFillTx/>
              <a:latin typeface="Cambria" pitchFamily="18" charset="0"/>
            </a:endParaRPr>
          </a:p>
        </p:txBody>
      </p:sp>
      <p:sp>
        <p:nvSpPr>
          <p:cNvPr id="4" name="Title 1"/>
          <p:cNvSpPr txBox="1">
            <a:spLocks/>
          </p:cNvSpPr>
          <p:nvPr/>
        </p:nvSpPr>
        <p:spPr>
          <a:xfrm>
            <a:off x="457200" y="884238"/>
            <a:ext cx="7467600" cy="639762"/>
          </a:xfrm>
          <a:prstGeom prst="rect">
            <a:avLst/>
          </a:prstGeom>
        </p:spPr>
        <p:txBody>
          <a:bodyPr/>
          <a:lstStyle/>
          <a:p>
            <a:pPr>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Receptors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84238"/>
            <a:ext cx="8382000" cy="639762"/>
          </a:xfrm>
          <a:prstGeom prst="rect">
            <a:avLst/>
          </a:prstGeom>
        </p:spPr>
        <p:txBody>
          <a:bodyPr/>
          <a:lstStyle/>
          <a:p>
            <a:pPr lvl="0">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Chemical mediators</a:t>
            </a:r>
            <a:endParaRPr lang="en-US" sz="2800" dirty="0">
              <a:latin typeface="Cambria" pitchFamily="18" charset="0"/>
            </a:endParaRPr>
          </a:p>
        </p:txBody>
      </p:sp>
      <p:sp>
        <p:nvSpPr>
          <p:cNvPr id="5" name="Content Placeholder 2"/>
          <p:cNvSpPr txBox="1">
            <a:spLocks/>
          </p:cNvSpPr>
          <p:nvPr/>
        </p:nvSpPr>
        <p:spPr>
          <a:xfrm>
            <a:off x="609600" y="1828800"/>
            <a:ext cx="5562600" cy="3962400"/>
          </a:xfrm>
          <a:prstGeom prst="rect">
            <a:avLst/>
          </a:prstGeom>
        </p:spPr>
        <p:txBody>
          <a:bodyPr/>
          <a:lstStyle/>
          <a:p>
            <a:pPr marL="274320" lvl="0" indent="-274320" algn="just">
              <a:lnSpc>
                <a:spcPts val="3300"/>
              </a:lnSpc>
              <a:spcBef>
                <a:spcPct val="20000"/>
              </a:spcBef>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Histamine</a:t>
            </a: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smtClean="0">
                <a:latin typeface="Cambria" pitchFamily="18" charset="0"/>
              </a:rPr>
              <a:t>  PGE</a:t>
            </a:r>
            <a:r>
              <a:rPr lang="en-US" sz="2600" baseline="-25000" dirty="0" smtClean="0">
                <a:latin typeface="Cambria" pitchFamily="18" charset="0"/>
              </a:rPr>
              <a:t>2</a:t>
            </a:r>
            <a:endParaRPr lang="en-US" sz="2600" dirty="0">
              <a:latin typeface="Cambria" pitchFamily="18" charset="0"/>
            </a:endParaRP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a:t>
            </a:r>
            <a:r>
              <a:rPr lang="en-US" sz="2600" dirty="0" err="1" smtClean="0">
                <a:latin typeface="Cambria" pitchFamily="18" charset="0"/>
              </a:rPr>
              <a:t>Tachykinins</a:t>
            </a:r>
            <a:r>
              <a:rPr lang="en-US" sz="2600" dirty="0">
                <a:latin typeface="Cambria" pitchFamily="18" charset="0"/>
              </a:rPr>
              <a:t>, CGRP</a:t>
            </a: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Substance </a:t>
            </a:r>
            <a:r>
              <a:rPr lang="en-US" sz="2600" dirty="0">
                <a:latin typeface="Cambria" pitchFamily="18" charset="0"/>
              </a:rPr>
              <a:t>P</a:t>
            </a: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a:t>
            </a:r>
            <a:r>
              <a:rPr lang="en-US" sz="2600" dirty="0" err="1" smtClean="0">
                <a:latin typeface="Cambria" pitchFamily="18" charset="0"/>
              </a:rPr>
              <a:t>Opioid</a:t>
            </a:r>
            <a:r>
              <a:rPr lang="en-US" sz="2600" dirty="0" smtClean="0">
                <a:latin typeface="Cambria" pitchFamily="18" charset="0"/>
              </a:rPr>
              <a:t> </a:t>
            </a:r>
            <a:r>
              <a:rPr lang="en-US" sz="2600" dirty="0">
                <a:latin typeface="Cambria" pitchFamily="18" charset="0"/>
              </a:rPr>
              <a:t>peptides</a:t>
            </a: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5 </a:t>
            </a:r>
            <a:r>
              <a:rPr lang="en-US" sz="2600" dirty="0" err="1" smtClean="0">
                <a:latin typeface="Cambria" pitchFamily="18" charset="0"/>
              </a:rPr>
              <a:t>hydroxytryptamine</a:t>
            </a:r>
            <a:r>
              <a:rPr lang="en-US" sz="2600" dirty="0" smtClean="0">
                <a:latin typeface="Cambria" pitchFamily="18" charset="0"/>
              </a:rPr>
              <a:t> </a:t>
            </a:r>
            <a:r>
              <a:rPr lang="en-US" sz="2600" dirty="0">
                <a:latin typeface="Cambria" pitchFamily="18" charset="0"/>
              </a:rPr>
              <a:t>(5HT)</a:t>
            </a:r>
          </a:p>
          <a:p>
            <a:pPr marL="274320" indent="-274320" algn="just" fontAlgn="auto">
              <a:lnSpc>
                <a:spcPts val="3300"/>
              </a:lnSpc>
              <a:spcBef>
                <a:spcPct val="20000"/>
              </a:spcBef>
              <a:spcAft>
                <a:spcPts val="0"/>
              </a:spcAft>
              <a:buClr>
                <a:schemeClr val="accent3"/>
              </a:buClr>
              <a:buSzPct val="95000"/>
              <a:buFont typeface="Wingdings" pitchFamily="2" charset="2"/>
              <a:buChar char="Ø"/>
              <a:defRPr/>
            </a:pPr>
            <a:r>
              <a:rPr lang="en-US" sz="2600" dirty="0">
                <a:latin typeface="Cambria" pitchFamily="18" charset="0"/>
              </a:rPr>
              <a:t> </a:t>
            </a:r>
            <a:r>
              <a:rPr lang="en-US" sz="2600" dirty="0" smtClean="0">
                <a:latin typeface="Cambria" pitchFamily="18" charset="0"/>
              </a:rPr>
              <a:t> Interleukin-2 </a:t>
            </a:r>
            <a:r>
              <a:rPr lang="en-US" sz="2600" dirty="0">
                <a:latin typeface="Cambria" pitchFamily="18" charset="0"/>
              </a:rPr>
              <a:t>etc.</a:t>
            </a:r>
          </a:p>
          <a:p>
            <a:pPr marL="274320" indent="-274320" fontAlgn="auto">
              <a:lnSpc>
                <a:spcPts val="3300"/>
              </a:lnSpc>
              <a:spcBef>
                <a:spcPct val="20000"/>
              </a:spcBef>
              <a:spcAft>
                <a:spcPts val="0"/>
              </a:spcAft>
              <a:buClr>
                <a:schemeClr val="accent3"/>
              </a:buClr>
              <a:buSzPct val="95000"/>
              <a:buFont typeface="Wingdings" pitchFamily="2" charset="2"/>
              <a:buChar char="Ø"/>
              <a:defRPr/>
            </a:pPr>
            <a:endParaRPr lang="en-US" sz="2600" dirty="0">
              <a:latin typeface="Cambria" pitchFamily="18" charset="0"/>
            </a:endParaRPr>
          </a:p>
        </p:txBody>
      </p:sp>
      <p:sp>
        <p:nvSpPr>
          <p:cNvPr id="6" name="Rectangle 5"/>
          <p:cNvSpPr/>
          <p:nvPr/>
        </p:nvSpPr>
        <p:spPr>
          <a:xfrm>
            <a:off x="609600" y="5569803"/>
            <a:ext cx="8077200" cy="830997"/>
          </a:xfrm>
          <a:prstGeom prst="rect">
            <a:avLst/>
          </a:prstGeom>
        </p:spPr>
        <p:txBody>
          <a:bodyPr>
            <a:spAutoFit/>
          </a:bodyPr>
          <a:lstStyle/>
          <a:p>
            <a:pPr algn="just">
              <a:defRPr/>
            </a:pPr>
            <a:r>
              <a:rPr lang="en-US" sz="2400" dirty="0">
                <a:solidFill>
                  <a:srgbClr val="660066"/>
                </a:solidFill>
                <a:latin typeface="Cambria" pitchFamily="18" charset="0"/>
              </a:rPr>
              <a:t>Specific inhibitors of these mediators have been shown to alleviate </a:t>
            </a:r>
            <a:r>
              <a:rPr lang="en-US" sz="2400" dirty="0" smtClean="0">
                <a:solidFill>
                  <a:srgbClr val="660066"/>
                </a:solidFill>
                <a:latin typeface="Cambria" pitchFamily="18" charset="0"/>
              </a:rPr>
              <a:t>itch.</a:t>
            </a:r>
            <a:endParaRPr lang="en-US" sz="2400" dirty="0">
              <a:solidFill>
                <a:srgbClr val="660066"/>
              </a:solidFill>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838200"/>
            <a:ext cx="8382000" cy="639762"/>
          </a:xfrm>
          <a:prstGeom prst="rect">
            <a:avLst/>
          </a:prstGeom>
        </p:spPr>
        <p:txBody>
          <a:bodyPr/>
          <a:lstStyle/>
          <a:p>
            <a:pPr lvl="0">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Pathways</a:t>
            </a:r>
            <a:endParaRPr lang="en-US" sz="2800" dirty="0">
              <a:latin typeface="Cambria" pitchFamily="18" charset="0"/>
            </a:endParaRPr>
          </a:p>
        </p:txBody>
      </p:sp>
      <p:sp>
        <p:nvSpPr>
          <p:cNvPr id="3" name="Content Placeholder 2"/>
          <p:cNvSpPr txBox="1">
            <a:spLocks/>
          </p:cNvSpPr>
          <p:nvPr/>
        </p:nvSpPr>
        <p:spPr>
          <a:xfrm>
            <a:off x="533400" y="1600200"/>
            <a:ext cx="2971800" cy="457200"/>
          </a:xfrm>
          <a:prstGeom prst="rect">
            <a:avLst/>
          </a:prstGeom>
        </p:spPr>
        <p:txBody>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kumimoji="0" lang="en-US" sz="2800" b="0" i="0" u="none" strike="noStrike" kern="1200" cap="none" spc="0" normalizeH="0" baseline="0" noProof="0" dirty="0" smtClean="0">
                <a:ln>
                  <a:noFill/>
                </a:ln>
                <a:solidFill>
                  <a:schemeClr val="tx1"/>
                </a:solidFill>
                <a:effectLst/>
                <a:uLnTx/>
                <a:uFillTx/>
                <a:latin typeface="Cambria" pitchFamily="18" charset="0"/>
              </a:rPr>
              <a:t>Subset of C </a:t>
            </a:r>
            <a:r>
              <a:rPr kumimoji="0" lang="en-US" sz="2800" b="0" i="0" u="none" strike="noStrike" kern="1200" cap="none" spc="0" normalizeH="0" baseline="0" noProof="0" dirty="0" err="1" smtClean="0">
                <a:ln>
                  <a:noFill/>
                </a:ln>
                <a:solidFill>
                  <a:schemeClr val="tx1"/>
                </a:solidFill>
                <a:effectLst/>
                <a:uLnTx/>
                <a:uFillTx/>
                <a:latin typeface="Cambria" pitchFamily="18" charset="0"/>
              </a:rPr>
              <a:t>fibres</a:t>
            </a:r>
            <a:endParaRPr kumimoji="0" lang="en-US" sz="2800" b="0" i="0" u="none" strike="noStrike" kern="1200" cap="none" spc="0" normalizeH="0" baseline="0" noProof="0" dirty="0">
              <a:ln>
                <a:noFill/>
              </a:ln>
              <a:solidFill>
                <a:schemeClr val="tx1"/>
              </a:solidFill>
              <a:effectLst/>
              <a:uLnTx/>
              <a:uFillTx/>
              <a:latin typeface="Cambria" pitchFamily="18" charset="0"/>
            </a:endParaRPr>
          </a:p>
        </p:txBody>
      </p:sp>
      <p:pic>
        <p:nvPicPr>
          <p:cNvPr id="4" name="Picture 2"/>
          <p:cNvPicPr>
            <a:picLocks noChangeAspect="1" noChangeArrowheads="1"/>
          </p:cNvPicPr>
          <p:nvPr/>
        </p:nvPicPr>
        <p:blipFill>
          <a:blip r:embed="rId3" cstate="print"/>
          <a:srcRect/>
          <a:stretch>
            <a:fillRect/>
          </a:stretch>
        </p:blipFill>
        <p:spPr bwMode="auto">
          <a:xfrm>
            <a:off x="609600" y="2209800"/>
            <a:ext cx="8001000" cy="425601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0"/>
            <a:ext cx="8382000" cy="639762"/>
          </a:xfrm>
          <a:prstGeom prst="rect">
            <a:avLst/>
          </a:prstGeom>
        </p:spPr>
        <p:txBody>
          <a:bodyPr/>
          <a:lstStyle/>
          <a:p>
            <a:pPr lvl="0">
              <a:spcBef>
                <a:spcPct val="0"/>
              </a:spcBef>
              <a:defRPr/>
            </a:pPr>
            <a:r>
              <a:rPr kumimoji="0" lang="en-US" sz="3200" b="0" i="0" u="none" strike="noStrike" kern="1200" cap="none" spc="0" normalizeH="0" baseline="0" noProof="0" dirty="0" smtClean="0">
                <a:ln>
                  <a:noFill/>
                </a:ln>
                <a:solidFill>
                  <a:srgbClr val="660066"/>
                </a:solidFill>
                <a:effectLst/>
                <a:uLnTx/>
                <a:uFillTx/>
                <a:latin typeface="Cambria" pitchFamily="18" charset="0"/>
                <a:ea typeface="+mj-ea"/>
                <a:cs typeface="+mj-cs"/>
              </a:rPr>
              <a:t>Understanding pruritus-</a:t>
            </a:r>
            <a:r>
              <a:rPr lang="en-US" sz="3200" dirty="0" smtClean="0">
                <a:latin typeface="Cambria" pitchFamily="18" charset="0"/>
              </a:rPr>
              <a:t> </a:t>
            </a:r>
            <a:r>
              <a:rPr lang="en-US" sz="2800" dirty="0" smtClean="0">
                <a:latin typeface="Cambria" pitchFamily="18" charset="0"/>
              </a:rPr>
              <a:t>Central processing</a:t>
            </a:r>
            <a:endParaRPr lang="en-US" sz="2800" dirty="0">
              <a:latin typeface="Cambria" pitchFamily="18" charset="0"/>
            </a:endParaRPr>
          </a:p>
        </p:txBody>
      </p:sp>
      <p:sp>
        <p:nvSpPr>
          <p:cNvPr id="3" name="Content Placeholder 2"/>
          <p:cNvSpPr txBox="1">
            <a:spLocks/>
          </p:cNvSpPr>
          <p:nvPr/>
        </p:nvSpPr>
        <p:spPr>
          <a:xfrm>
            <a:off x="457200" y="1676400"/>
            <a:ext cx="8229600" cy="4724400"/>
          </a:xfrm>
          <a:prstGeom prst="rect">
            <a:avLst/>
          </a:prstGeom>
        </p:spPr>
        <p:txBody>
          <a:bodyPr>
            <a:noAutofit/>
          </a:bodyPr>
          <a:lstStyle/>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sng" strike="noStrike" kern="1200" cap="none" spc="0" normalizeH="0" baseline="0" noProof="0" dirty="0" err="1" smtClean="0">
                <a:ln>
                  <a:noFill/>
                </a:ln>
                <a:solidFill>
                  <a:schemeClr val="tx1"/>
                </a:solidFill>
                <a:effectLst/>
                <a:uLnTx/>
                <a:uFillTx/>
                <a:latin typeface="Cambria" pitchFamily="18" charset="0"/>
              </a:rPr>
              <a:t>Substantia</a:t>
            </a:r>
            <a:r>
              <a:rPr kumimoji="0" lang="en-US" sz="2600" b="0" i="0" u="sng" strike="noStrike" kern="1200" cap="none" spc="0" normalizeH="0" baseline="0" noProof="0" dirty="0" smtClean="0">
                <a:ln>
                  <a:noFill/>
                </a:ln>
                <a:solidFill>
                  <a:schemeClr val="tx1"/>
                </a:solidFill>
                <a:effectLst/>
                <a:uLnTx/>
                <a:uFillTx/>
                <a:latin typeface="Cambria" pitchFamily="18" charset="0"/>
              </a:rPr>
              <a:t> </a:t>
            </a:r>
            <a:r>
              <a:rPr kumimoji="0" lang="en-US" sz="2600" b="0" i="0" u="sng" strike="noStrike" kern="1200" cap="none" spc="0" normalizeH="0" baseline="0" noProof="0" dirty="0" err="1" smtClean="0">
                <a:ln>
                  <a:noFill/>
                </a:ln>
                <a:solidFill>
                  <a:schemeClr val="tx1"/>
                </a:solidFill>
                <a:effectLst/>
                <a:uLnTx/>
                <a:uFillTx/>
                <a:latin typeface="Cambria" pitchFamily="18" charset="0"/>
              </a:rPr>
              <a:t>gelatinosa</a:t>
            </a:r>
            <a:r>
              <a:rPr kumimoji="0" lang="en-US" sz="2600" b="0" i="0" u="sng" strike="noStrike" kern="1200" cap="none" spc="0" normalizeH="0" baseline="0" noProof="0" dirty="0" smtClean="0">
                <a:ln>
                  <a:noFill/>
                </a:ln>
                <a:solidFill>
                  <a:schemeClr val="tx1"/>
                </a:solidFill>
                <a:effectLst/>
                <a:uLnTx/>
                <a:uFillTx/>
                <a:latin typeface="Cambria" pitchFamily="18" charset="0"/>
              </a:rPr>
              <a:t> of spinal cord </a:t>
            </a: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Gated mechanism whereby afferent itch traffic can     	be regulated</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sng" strike="noStrike" kern="1200" cap="none" spc="0" normalizeH="0" baseline="0" noProof="0" dirty="0" smtClean="0">
                <a:ln>
                  <a:noFill/>
                </a:ln>
                <a:solidFill>
                  <a:schemeClr val="tx1"/>
                </a:solidFill>
                <a:effectLst/>
                <a:uLnTx/>
                <a:uFillTx/>
                <a:latin typeface="Cambria" pitchFamily="18" charset="0"/>
              </a:rPr>
              <a:t>Reticular formation </a:t>
            </a: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Visual, auditory and other stimuli inhibit itch</a:t>
            </a:r>
          </a:p>
          <a:p>
            <a:pPr marL="274320" marR="0" lvl="0" indent="-274320" algn="l" defTabSz="914400" rtl="0" eaLnBrk="1" fontAlgn="auto" latinLnBrk="0" hangingPunct="1">
              <a:lnSpc>
                <a:spcPct val="150000"/>
              </a:lnSpc>
              <a:spcBef>
                <a:spcPct val="20000"/>
              </a:spcBef>
              <a:spcAft>
                <a:spcPts val="0"/>
              </a:spcAft>
              <a:buClr>
                <a:schemeClr val="accent3"/>
              </a:buClr>
              <a:buSzPct val="9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a:t>
            </a:r>
            <a:r>
              <a:rPr kumimoji="0" lang="en-US" sz="2600" b="0" i="0" u="sng" strike="noStrike" kern="1200" cap="none" spc="0" normalizeH="0" baseline="0" noProof="0" dirty="0" smtClean="0">
                <a:ln>
                  <a:noFill/>
                </a:ln>
                <a:solidFill>
                  <a:schemeClr val="tx1"/>
                </a:solidFill>
                <a:effectLst/>
                <a:uLnTx/>
                <a:uFillTx/>
                <a:latin typeface="Cambria" pitchFamily="18" charset="0"/>
              </a:rPr>
              <a:t>Scratching and rubbing the skin</a:t>
            </a:r>
          </a:p>
          <a:p>
            <a:pPr marL="640080" marR="0" lvl="1" indent="-246888" algn="l" defTabSz="914400" rtl="0" eaLnBrk="1" fontAlgn="auto" latinLnBrk="0" hangingPunct="1">
              <a:lnSpc>
                <a:spcPct val="150000"/>
              </a:lnSpc>
              <a:spcBef>
                <a:spcPct val="20000"/>
              </a:spcBef>
              <a:spcAft>
                <a:spcPts val="0"/>
              </a:spcAft>
              <a:buClr>
                <a:schemeClr val="accent1"/>
              </a:buClr>
              <a:buSzPct val="85000"/>
              <a:buFont typeface="Wingdings" pitchFamily="2" charset="2"/>
              <a:buChar char="Ø"/>
              <a:tabLst/>
              <a:defRPr/>
            </a:pPr>
            <a:r>
              <a:rPr kumimoji="0" lang="en-US" sz="2600" b="0" i="0" u="none" strike="noStrike" kern="1200" cap="none" spc="0" normalizeH="0" baseline="0" noProof="0" dirty="0" smtClean="0">
                <a:ln>
                  <a:noFill/>
                </a:ln>
                <a:solidFill>
                  <a:schemeClr val="tx1"/>
                </a:solidFill>
                <a:effectLst/>
                <a:uLnTx/>
                <a:uFillTx/>
                <a:latin typeface="Cambria" pitchFamily="18" charset="0"/>
              </a:rPr>
              <a:t> temporary suppression of itching</a:t>
            </a:r>
          </a:p>
        </p:txBody>
      </p:sp>
    </p:spTree>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Theme3">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Kontortema">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Flow">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Theme3</Template>
  <TotalTime>1915</TotalTime>
  <Words>4047</Words>
  <Application>Microsoft Office PowerPoint</Application>
  <PresentationFormat>On-screen Show (4:3)</PresentationFormat>
  <Paragraphs>327</Paragraphs>
  <Slides>38</Slides>
  <Notes>17</Notes>
  <HiddenSlides>0</HiddenSlides>
  <MMClips>0</MMClips>
  <ScaleCrop>false</ScaleCrop>
  <HeadingPairs>
    <vt:vector size="4" baseType="variant">
      <vt:variant>
        <vt:lpstr>Theme</vt:lpstr>
      </vt:variant>
      <vt:variant>
        <vt:i4>3</vt:i4>
      </vt:variant>
      <vt:variant>
        <vt:lpstr>Slide Titles</vt:lpstr>
      </vt:variant>
      <vt:variant>
        <vt:i4>38</vt:i4>
      </vt:variant>
    </vt:vector>
  </HeadingPairs>
  <TitlesOfParts>
    <vt:vector size="41" baseType="lpstr">
      <vt:lpstr>Theme3</vt:lpstr>
      <vt:lpstr>1_Kontortema</vt:lpstr>
      <vt:lpstr>Flow</vt:lpstr>
      <vt:lpstr>Post-Burn Pruritus: Thinking Beyond Scratching The Surface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dc:creator>
  <cp:lastModifiedBy>SYSTEM</cp:lastModifiedBy>
  <cp:revision>344</cp:revision>
  <dcterms:created xsi:type="dcterms:W3CDTF">2006-08-16T00:00:00Z</dcterms:created>
  <dcterms:modified xsi:type="dcterms:W3CDTF">2013-01-23T08:13:27Z</dcterms:modified>
</cp:coreProperties>
</file>